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8288000" cy="10287000"/>
  <p:notesSz cx="6858000" cy="9144000"/>
  <p:embeddedFontLst>
    <p:embeddedFont>
      <p:font typeface="Poppins" charset="1" panose="00000500000000000000"/>
      <p:regular r:id="rId33"/>
    </p:embeddedFont>
    <p:embeddedFont>
      <p:font typeface="Poppins Medium" charset="1" panose="00000600000000000000"/>
      <p:regular r:id="rId34"/>
    </p:embeddedFont>
    <p:embeddedFont>
      <p:font typeface="Poppins Bold" charset="1" panose="00000800000000000000"/>
      <p:regular r:id="rId36"/>
    </p:embeddedFont>
    <p:embeddedFont>
      <p:font typeface="GeoMath 1" charset="1" panose="00000000000000000000"/>
      <p:regular r:id="rId43"/>
    </p:embeddedFont>
    <p:embeddedFont>
      <p:font typeface="Caveat" charset="1" panose="0000050000000000000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notesMasters/notesMaster1.xml" Type="http://schemas.openxmlformats.org/officeDocument/2006/relationships/notesMaster"/><Relationship Id="rId31" Target="theme/theme2.xml" Type="http://schemas.openxmlformats.org/officeDocument/2006/relationships/theme"/><Relationship Id="rId32" Target="notesSlides/notesSlide1.xml" Type="http://schemas.openxmlformats.org/officeDocument/2006/relationships/notesSlide"/><Relationship Id="rId33" Target="fonts/font33.fntdata" Type="http://schemas.openxmlformats.org/officeDocument/2006/relationships/font"/><Relationship Id="rId34" Target="fonts/font34.fntdata" Type="http://schemas.openxmlformats.org/officeDocument/2006/relationships/font"/><Relationship Id="rId35" Target="notesSlides/notesSlide2.xml" Type="http://schemas.openxmlformats.org/officeDocument/2006/relationships/notesSlide"/><Relationship Id="rId36" Target="fonts/font36.fntdata" Type="http://schemas.openxmlformats.org/officeDocument/2006/relationships/font"/><Relationship Id="rId37" Target="notesSlides/notesSlide3.xml" Type="http://schemas.openxmlformats.org/officeDocument/2006/relationships/notesSlide"/><Relationship Id="rId38" Target="notesSlides/notesSlide4.xml" Type="http://schemas.openxmlformats.org/officeDocument/2006/relationships/notesSlide"/><Relationship Id="rId39" Target="notesSlides/notesSlide5.xml" Type="http://schemas.openxmlformats.org/officeDocument/2006/relationships/notesSlide"/><Relationship Id="rId4" Target="theme/theme1.xml" Type="http://schemas.openxmlformats.org/officeDocument/2006/relationships/theme"/><Relationship Id="rId40" Target="notesSlides/notesSlide6.xml" Type="http://schemas.openxmlformats.org/officeDocument/2006/relationships/notesSlide"/><Relationship Id="rId41" Target="notesSlides/notesSlide7.xml" Type="http://schemas.openxmlformats.org/officeDocument/2006/relationships/notesSlide"/><Relationship Id="rId42" Target="notesSlides/notesSlide8.xml" Type="http://schemas.openxmlformats.org/officeDocument/2006/relationships/notesSlide"/><Relationship Id="rId43" Target="fonts/font43.fntdata" Type="http://schemas.openxmlformats.org/officeDocument/2006/relationships/font"/><Relationship Id="rId44" Target="notesSlides/notesSlide9.xml" Type="http://schemas.openxmlformats.org/officeDocument/2006/relationships/notesSlide"/><Relationship Id="rId45" Target="notesSlides/notesSlide10.xml" Type="http://schemas.openxmlformats.org/officeDocument/2006/relationships/notesSlide"/><Relationship Id="rId46" Target="notesSlides/notesSlide11.xml" Type="http://schemas.openxmlformats.org/officeDocument/2006/relationships/notesSlide"/><Relationship Id="rId47" Target="notesSlides/notesSlide12.xml" Type="http://schemas.openxmlformats.org/officeDocument/2006/relationships/notesSlide"/><Relationship Id="rId48" Target="notesSlides/notesSlide13.xml" Type="http://schemas.openxmlformats.org/officeDocument/2006/relationships/notesSlide"/><Relationship Id="rId49" Target="fonts/font49.fntdata" Type="http://schemas.openxmlformats.org/officeDocument/2006/relationships/font"/><Relationship Id="rId5" Target="tableStyles.xml" Type="http://schemas.openxmlformats.org/officeDocument/2006/relationships/tableStyles"/><Relationship Id="rId50" Target="notesSlides/notesSlide14.xml" Type="http://schemas.openxmlformats.org/officeDocument/2006/relationships/notesSlide"/><Relationship Id="rId51" Target="notesSlides/notesSlide15.xml" Type="http://schemas.openxmlformats.org/officeDocument/2006/relationships/notesSlide"/><Relationship Id="rId52" Target="notesSlides/notesSlide16.xml" Type="http://schemas.openxmlformats.org/officeDocument/2006/relationships/notesSlide"/><Relationship Id="rId53" Target="notesSlides/notesSlide17.xml" Type="http://schemas.openxmlformats.org/officeDocument/2006/relationships/notesSlide"/><Relationship Id="rId54" Target="notesSlides/notesSlide18.xml" Type="http://schemas.openxmlformats.org/officeDocument/2006/relationships/notesSlide"/><Relationship Id="rId55" Target="notesSlides/notesSlide19.xml" Type="http://schemas.openxmlformats.org/officeDocument/2006/relationships/notesSlide"/><Relationship Id="rId56" Target="notesSlides/notesSlide20.xml" Type="http://schemas.openxmlformats.org/officeDocument/2006/relationships/notesSlide"/><Relationship Id="rId57" Target="notesSlides/notesSlide21.xml" Type="http://schemas.openxmlformats.org/officeDocument/2006/relationships/notesSlide"/><Relationship Id="rId58" Target="notesSlides/notesSlide22.xml" Type="http://schemas.openxmlformats.org/officeDocument/2006/relationships/notesSlide"/><Relationship Id="rId59" Target="notesSlides/notesSlide23.xml" Type="http://schemas.openxmlformats.org/officeDocument/2006/relationships/notesSlide"/><Relationship Id="rId6" Target="slides/slide1.xml" Type="http://schemas.openxmlformats.org/officeDocument/2006/relationships/slide"/><Relationship Id="rId60" Target="notesSlides/notesSlide24.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 from Unsplash (unlicensed)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 from Unsplash (unlicensed)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 from Unsplash (unlicensed)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 from Unsplash (unlicensed)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 from Unsplash (unlicensed)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 from Unsplash (unlicensed)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Print for your office wall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 from Unsplash (unlicensed)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 from Unsplash (unlicensed)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30.jpeg" Type="http://schemas.openxmlformats.org/officeDocument/2006/relationships/image"/><Relationship Id="rId5" Target="../media/image31.jpeg" Type="http://schemas.openxmlformats.org/officeDocument/2006/relationships/image"/><Relationship Id="rId6" Target="../media/image32.png" Type="http://schemas.openxmlformats.org/officeDocument/2006/relationships/image"/><Relationship Id="rId7" Target="../media/image33.png" Type="http://schemas.openxmlformats.org/officeDocument/2006/relationships/image"/><Relationship Id="rId8" Target="../media/image3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35.png" Type="http://schemas.openxmlformats.org/officeDocument/2006/relationships/image"/><Relationship Id="rId5" Target="../media/image36.png" Type="http://schemas.openxmlformats.org/officeDocument/2006/relationships/image"/><Relationship Id="rId6" Target="../media/image37.png" Type="http://schemas.openxmlformats.org/officeDocument/2006/relationships/image"/><Relationship Id="rId7" Target="../media/image38.png" Type="http://schemas.openxmlformats.org/officeDocument/2006/relationships/image"/><Relationship Id="rId8" Target="../media/image3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40.png" Type="http://schemas.openxmlformats.org/officeDocument/2006/relationships/image"/><Relationship Id="rId5" Target="../media/image41.png" Type="http://schemas.openxmlformats.org/officeDocument/2006/relationships/image"/><Relationship Id="rId6" Target="../media/image42.png" Type="http://schemas.openxmlformats.org/officeDocument/2006/relationships/image"/><Relationship Id="rId7" Target="../media/image43.png" Type="http://schemas.openxmlformats.org/officeDocument/2006/relationships/image"/><Relationship Id="rId8" Target="../media/image44.png" Type="http://schemas.openxmlformats.org/officeDocument/2006/relationships/image"/><Relationship Id="rId9" Target="../media/image4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46.jpeg" Type="http://schemas.openxmlformats.org/officeDocument/2006/relationships/image"/><Relationship Id="rId5" Target="../media/image4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 Id="rId6" Target="../media/image5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51.jpeg" Type="http://schemas.openxmlformats.org/officeDocument/2006/relationships/image"/><Relationship Id="rId5" Target="../media/image52.jpeg" Type="http://schemas.openxmlformats.org/officeDocument/2006/relationships/image"/><Relationship Id="rId6" Target="../media/image53.jpeg" Type="http://schemas.openxmlformats.org/officeDocument/2006/relationships/image"/><Relationship Id="rId7" Target="../media/image54.png" Type="http://schemas.openxmlformats.org/officeDocument/2006/relationships/image"/><Relationship Id="rId8"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2" Target="../notesSlides/notesSlide16.xml" Type="http://schemas.openxmlformats.org/officeDocument/2006/relationships/notesSlide"/><Relationship Id="rId3" Target="../media/image1.png" Type="http://schemas.openxmlformats.org/officeDocument/2006/relationships/image"/><Relationship Id="rId4" Target="../media/image53.jpeg" Type="http://schemas.openxmlformats.org/officeDocument/2006/relationships/image"/><Relationship Id="rId5" Target="../media/image55.png" Type="http://schemas.openxmlformats.org/officeDocument/2006/relationships/image"/><Relationship Id="rId6" Target="../media/image56.jpeg" Type="http://schemas.openxmlformats.org/officeDocument/2006/relationships/image"/><Relationship Id="rId7" Target="../media/image57.jpeg" Type="http://schemas.openxmlformats.org/officeDocument/2006/relationships/image"/><Relationship Id="rId8" Target="../media/image58.png" Type="http://schemas.openxmlformats.org/officeDocument/2006/relationships/image"/><Relationship Id="rId9" Target="../media/image59.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 Id="rId4" Target="../media/image60.jpeg" Type="http://schemas.openxmlformats.org/officeDocument/2006/relationships/image"/><Relationship Id="rId5" Target="../media/image61.jpeg" Type="http://schemas.openxmlformats.org/officeDocument/2006/relationships/image"/><Relationship Id="rId6" Target="../media/image62.png" Type="http://schemas.openxmlformats.org/officeDocument/2006/relationships/image"/><Relationship Id="rId7" Target="../media/image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54.png" Type="http://schemas.openxmlformats.org/officeDocument/2006/relationships/image"/><Relationship Id="rId5" Target="../media/image8.png" Type="http://schemas.openxmlformats.org/officeDocument/2006/relationships/image"/><Relationship Id="rId6" Target="../media/image63.png" Type="http://schemas.openxmlformats.org/officeDocument/2006/relationships/image"/><Relationship Id="rId7" Target="../media/image64.png" Type="http://schemas.openxmlformats.org/officeDocument/2006/relationships/image"/><Relationship Id="rId8" Target="../media/image6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 Id="rId4" Target="../media/image8.png" Type="http://schemas.openxmlformats.org/officeDocument/2006/relationships/image"/><Relationship Id="rId5" Target="../media/image66.png" Type="http://schemas.openxmlformats.org/officeDocument/2006/relationships/image"/><Relationship Id="rId6" Target="../media/image67.png" Type="http://schemas.openxmlformats.org/officeDocument/2006/relationships/image"/><Relationship Id="rId7" Target="../media/image6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 Id="rId4" Target="../media/image1.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http://my.careit.com" TargetMode="External" Type="http://schemas.openxmlformats.org/officeDocument/2006/relationships/hyperlink"/><Relationship Id="rId4" Target="../media/image1.png" Type="http://schemas.openxmlformats.org/officeDocument/2006/relationships/image"/><Relationship Id="rId5" Target="../media/image29.png" Type="http://schemas.openxmlformats.org/officeDocument/2006/relationships/image"/><Relationship Id="rId6" Target="../media/image30.jpeg" Type="http://schemas.openxmlformats.org/officeDocument/2006/relationships/image"/><Relationship Id="rId7" Target="../media/image69.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 Id="rId4" Target="../media/image70.jpeg" Type="http://schemas.openxmlformats.org/officeDocument/2006/relationships/image"/><Relationship Id="rId5" Target="../media/image71.jpeg" Type="http://schemas.openxmlformats.org/officeDocument/2006/relationships/image"/><Relationship Id="rId6" Target="../media/image72.jpeg" Type="http://schemas.openxmlformats.org/officeDocument/2006/relationships/image"/><Relationship Id="rId7" Target="../media/image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http://my.careit.com" TargetMode="External" Type="http://schemas.openxmlformats.org/officeDocument/2006/relationships/hyperlink"/><Relationship Id="rId4" Target="../media/image1.png" Type="http://schemas.openxmlformats.org/officeDocument/2006/relationships/image"/><Relationship Id="rId5" Target="../media/image30.jpeg" Type="http://schemas.openxmlformats.org/officeDocument/2006/relationships/image"/><Relationship Id="rId6" Target="../media/image7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png" Type="http://schemas.openxmlformats.org/officeDocument/2006/relationships/image"/><Relationship Id="rId4" Target="../media/image74.png" Type="http://schemas.openxmlformats.org/officeDocument/2006/relationships/image"/><Relationship Id="rId5" Target="../media/image75.png" Type="http://schemas.openxmlformats.org/officeDocument/2006/relationships/image"/><Relationship Id="rId6" Target="../media/image76.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8.png" Type="http://schemas.openxmlformats.org/officeDocument/2006/relationships/image"/><Relationship Id="rId4" Target="../media/image77.png" Type="http://schemas.openxmlformats.org/officeDocument/2006/relationships/image"/><Relationship Id="rId5" Target="../media/image1.png" Type="http://schemas.openxmlformats.org/officeDocument/2006/relationships/image"/><Relationship Id="rId6" Target="../media/image78.png" Type="http://schemas.openxmlformats.org/officeDocument/2006/relationships/image"/><Relationship Id="rId7" Target="../media/image79.png" Type="http://schemas.openxmlformats.org/officeDocument/2006/relationships/image"/><Relationship Id="rId8" Target="../media/image8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14.jpe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9.jpeg" Type="http://schemas.openxmlformats.org/officeDocument/2006/relationships/image"/><Relationship Id="rId7" Target="../media/image20.png" Type="http://schemas.openxmlformats.org/officeDocument/2006/relationships/image"/><Relationship Id="rId8" Target="../media/image2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22.png" Type="http://schemas.openxmlformats.org/officeDocument/2006/relationships/image"/><Relationship Id="rId4" Target="../media/image23.png" Type="http://schemas.openxmlformats.org/officeDocument/2006/relationships/image"/><Relationship Id="rId5" Target="../media/image1.png" Type="http://schemas.openxmlformats.org/officeDocument/2006/relationships/image"/><Relationship Id="rId6" Target="../media/image2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http://my.careit.com" TargetMode="External" Type="http://schemas.openxmlformats.org/officeDocument/2006/relationships/hyperlink"/><Relationship Id="rId4" Target="../media/image25.png" Type="http://schemas.openxmlformats.org/officeDocument/2006/relationships/image"/><Relationship Id="rId5" Target="../media/image1.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http://my.careitapp.com/auth/reset-password" TargetMode="External" Type="http://schemas.openxmlformats.org/officeDocument/2006/relationships/hyperlink"/><Relationship Id="rId4" Target="../media/image1.png" Type="http://schemas.openxmlformats.org/officeDocument/2006/relationships/image"/><Relationship Id="rId5" Target="../media/image28.jpeg" Type="http://schemas.openxmlformats.org/officeDocument/2006/relationships/image"/><Relationship Id="rId6" Target="../media/image2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1312" y="762600"/>
            <a:ext cx="9287100" cy="9300600"/>
            <a:chOff x="0" y="0"/>
            <a:chExt cx="12382800" cy="12400800"/>
          </a:xfrm>
        </p:grpSpPr>
        <p:sp>
          <p:nvSpPr>
            <p:cNvPr name="Freeform 3" id="3"/>
            <p:cNvSpPr/>
            <p:nvPr/>
          </p:nvSpPr>
          <p:spPr>
            <a:xfrm flipH="false" flipV="false" rot="0">
              <a:off x="0" y="0"/>
              <a:ext cx="12382754" cy="12400788"/>
            </a:xfrm>
            <a:custGeom>
              <a:avLst/>
              <a:gdLst/>
              <a:ahLst/>
              <a:cxnLst/>
              <a:rect r="r" b="b" t="t" l="l"/>
              <a:pathLst>
                <a:path h="12400788" w="12382754">
                  <a:moveTo>
                    <a:pt x="0" y="567817"/>
                  </a:moveTo>
                  <a:cubicBezTo>
                    <a:pt x="0" y="254254"/>
                    <a:pt x="254254" y="0"/>
                    <a:pt x="567817" y="0"/>
                  </a:cubicBezTo>
                  <a:lnTo>
                    <a:pt x="11814937" y="0"/>
                  </a:lnTo>
                  <a:cubicBezTo>
                    <a:pt x="12128627" y="0"/>
                    <a:pt x="12382754" y="254254"/>
                    <a:pt x="12382754" y="567817"/>
                  </a:cubicBezTo>
                  <a:lnTo>
                    <a:pt x="12382754" y="11832971"/>
                  </a:lnTo>
                  <a:cubicBezTo>
                    <a:pt x="12382754" y="12146661"/>
                    <a:pt x="12128500" y="12400788"/>
                    <a:pt x="11814937" y="12400788"/>
                  </a:cubicBezTo>
                  <a:lnTo>
                    <a:pt x="567817" y="12400788"/>
                  </a:lnTo>
                  <a:cubicBezTo>
                    <a:pt x="254254" y="12400788"/>
                    <a:pt x="0" y="12146534"/>
                    <a:pt x="0" y="11832971"/>
                  </a:cubicBezTo>
                  <a:close/>
                </a:path>
              </a:pathLst>
            </a:custGeom>
            <a:solidFill>
              <a:srgbClr val="EDF6F3"/>
            </a:solidFill>
          </p:spPr>
        </p:sp>
      </p:grpSp>
      <p:grpSp>
        <p:nvGrpSpPr>
          <p:cNvPr name="Group 4" id="4"/>
          <p:cNvGrpSpPr/>
          <p:nvPr/>
        </p:nvGrpSpPr>
        <p:grpSpPr>
          <a:xfrm rot="0">
            <a:off x="1329784" y="3148650"/>
            <a:ext cx="8471250" cy="4003243"/>
            <a:chOff x="0" y="0"/>
            <a:chExt cx="11295000" cy="5337658"/>
          </a:xfrm>
        </p:grpSpPr>
        <p:sp>
          <p:nvSpPr>
            <p:cNvPr name="Freeform 5" id="5"/>
            <p:cNvSpPr/>
            <p:nvPr/>
          </p:nvSpPr>
          <p:spPr>
            <a:xfrm flipH="false" flipV="false" rot="0">
              <a:off x="0" y="0"/>
              <a:ext cx="11295000" cy="5337658"/>
            </a:xfrm>
            <a:custGeom>
              <a:avLst/>
              <a:gdLst/>
              <a:ahLst/>
              <a:cxnLst/>
              <a:rect r="r" b="b" t="t" l="l"/>
              <a:pathLst>
                <a:path h="5337658" w="11295000">
                  <a:moveTo>
                    <a:pt x="0" y="0"/>
                  </a:moveTo>
                  <a:lnTo>
                    <a:pt x="11295000" y="0"/>
                  </a:lnTo>
                  <a:lnTo>
                    <a:pt x="11295000" y="5337658"/>
                  </a:lnTo>
                  <a:lnTo>
                    <a:pt x="0" y="5337658"/>
                  </a:lnTo>
                  <a:close/>
                </a:path>
              </a:pathLst>
            </a:custGeom>
            <a:solidFill>
              <a:srgbClr val="000000">
                <a:alpha val="0"/>
              </a:srgbClr>
            </a:solidFill>
          </p:spPr>
        </p:sp>
        <p:sp>
          <p:nvSpPr>
            <p:cNvPr name="TextBox 6" id="6"/>
            <p:cNvSpPr txBox="true"/>
            <p:nvPr/>
          </p:nvSpPr>
          <p:spPr>
            <a:xfrm>
              <a:off x="0" y="142875"/>
              <a:ext cx="11295000" cy="5194783"/>
            </a:xfrm>
            <a:prstGeom prst="rect">
              <a:avLst/>
            </a:prstGeom>
          </p:spPr>
          <p:txBody>
            <a:bodyPr anchor="t" rtlCol="false" tIns="0" lIns="0" bIns="0" rIns="0"/>
            <a:lstStyle/>
            <a:p>
              <a:pPr algn="l">
                <a:lnSpc>
                  <a:spcPts val="10368"/>
                </a:lnSpc>
              </a:pPr>
              <a:r>
                <a:rPr lang="en-US" sz="10800">
                  <a:solidFill>
                    <a:srgbClr val="027D5A"/>
                  </a:solidFill>
                  <a:latin typeface="Poppins"/>
                  <a:ea typeface="Poppins"/>
                  <a:cs typeface="Poppins"/>
                  <a:sym typeface="Poppins"/>
                </a:rPr>
                <a:t>Careit Express</a:t>
              </a:r>
            </a:p>
          </p:txBody>
        </p:sp>
      </p:grpSp>
      <p:grpSp>
        <p:nvGrpSpPr>
          <p:cNvPr name="Group 7" id="7"/>
          <p:cNvGrpSpPr/>
          <p:nvPr/>
        </p:nvGrpSpPr>
        <p:grpSpPr>
          <a:xfrm rot="0">
            <a:off x="1453467" y="7183754"/>
            <a:ext cx="6812566" cy="2479396"/>
            <a:chOff x="0" y="0"/>
            <a:chExt cx="9083421" cy="3305861"/>
          </a:xfrm>
        </p:grpSpPr>
        <p:sp>
          <p:nvSpPr>
            <p:cNvPr name="Freeform 8" id="8"/>
            <p:cNvSpPr/>
            <p:nvPr/>
          </p:nvSpPr>
          <p:spPr>
            <a:xfrm flipH="false" flipV="false" rot="0">
              <a:off x="0" y="0"/>
              <a:ext cx="9083422" cy="3305861"/>
            </a:xfrm>
            <a:custGeom>
              <a:avLst/>
              <a:gdLst/>
              <a:ahLst/>
              <a:cxnLst/>
              <a:rect r="r" b="b" t="t" l="l"/>
              <a:pathLst>
                <a:path h="3305861" w="9083422">
                  <a:moveTo>
                    <a:pt x="0" y="0"/>
                  </a:moveTo>
                  <a:lnTo>
                    <a:pt x="9083422" y="0"/>
                  </a:lnTo>
                  <a:lnTo>
                    <a:pt x="9083422" y="3305861"/>
                  </a:lnTo>
                  <a:lnTo>
                    <a:pt x="0" y="3305861"/>
                  </a:lnTo>
                  <a:close/>
                </a:path>
              </a:pathLst>
            </a:custGeom>
            <a:solidFill>
              <a:srgbClr val="000000">
                <a:alpha val="0"/>
              </a:srgbClr>
            </a:solidFill>
          </p:spPr>
        </p:sp>
        <p:sp>
          <p:nvSpPr>
            <p:cNvPr name="TextBox 9" id="9"/>
            <p:cNvSpPr txBox="true"/>
            <p:nvPr/>
          </p:nvSpPr>
          <p:spPr>
            <a:xfrm>
              <a:off x="0" y="-304800"/>
              <a:ext cx="9083421" cy="3610661"/>
            </a:xfrm>
            <a:prstGeom prst="rect">
              <a:avLst/>
            </a:prstGeom>
          </p:spPr>
          <p:txBody>
            <a:bodyPr anchor="t" rtlCol="false" tIns="0" lIns="0" bIns="0" rIns="0"/>
            <a:lstStyle/>
            <a:p>
              <a:pPr algn="l">
                <a:lnSpc>
                  <a:spcPts val="9072"/>
                </a:lnSpc>
              </a:pPr>
              <a:r>
                <a:rPr lang="en-US" b="true" sz="5400">
                  <a:solidFill>
                    <a:srgbClr val="23262D"/>
                  </a:solidFill>
                  <a:latin typeface="Poppins Medium"/>
                  <a:ea typeface="Poppins Medium"/>
                  <a:cs typeface="Poppins Medium"/>
                  <a:sym typeface="Poppins Medium"/>
                </a:rPr>
                <a:t>A guide for </a:t>
              </a:r>
              <a:r>
                <a:rPr lang="en-US" b="true" sz="5400">
                  <a:solidFill>
                    <a:srgbClr val="F47634"/>
                  </a:solidFill>
                  <a:latin typeface="Poppins Medium"/>
                  <a:ea typeface="Poppins Medium"/>
                  <a:cs typeface="Poppins Medium"/>
                  <a:sym typeface="Poppins Medium"/>
                </a:rPr>
                <a:t>school food donations</a:t>
              </a:r>
            </a:p>
          </p:txBody>
        </p:sp>
      </p:grpSp>
      <p:sp>
        <p:nvSpPr>
          <p:cNvPr name="Freeform 10" id="10"/>
          <p:cNvSpPr/>
          <p:nvPr/>
        </p:nvSpPr>
        <p:spPr>
          <a:xfrm flipH="false" flipV="false" rot="0">
            <a:off x="1384762" y="1499512"/>
            <a:ext cx="2860274" cy="695025"/>
          </a:xfrm>
          <a:custGeom>
            <a:avLst/>
            <a:gdLst/>
            <a:ahLst/>
            <a:cxnLst/>
            <a:rect r="r" b="b" t="t" l="l"/>
            <a:pathLst>
              <a:path h="695025" w="2860274">
                <a:moveTo>
                  <a:pt x="0" y="0"/>
                </a:moveTo>
                <a:lnTo>
                  <a:pt x="2860274" y="0"/>
                </a:lnTo>
                <a:lnTo>
                  <a:pt x="2860274" y="695025"/>
                </a:lnTo>
                <a:lnTo>
                  <a:pt x="0" y="695025"/>
                </a:lnTo>
                <a:lnTo>
                  <a:pt x="0" y="0"/>
                </a:lnTo>
                <a:close/>
              </a:path>
            </a:pathLst>
          </a:custGeom>
          <a:blipFill>
            <a:blip r:embed="rId3"/>
            <a:stretch>
              <a:fillRect l="0" t="0" r="0" b="0"/>
            </a:stretch>
          </a:blipFill>
        </p:spPr>
      </p:sp>
      <p:sp>
        <p:nvSpPr>
          <p:cNvPr name="Freeform 11" id="11"/>
          <p:cNvSpPr/>
          <p:nvPr/>
        </p:nvSpPr>
        <p:spPr>
          <a:xfrm flipH="false" flipV="false" rot="0">
            <a:off x="8698275" y="1008525"/>
            <a:ext cx="9174336" cy="8068240"/>
          </a:xfrm>
          <a:custGeom>
            <a:avLst/>
            <a:gdLst/>
            <a:ahLst/>
            <a:cxnLst/>
            <a:rect r="r" b="b" t="t" l="l"/>
            <a:pathLst>
              <a:path h="8068240" w="9174336">
                <a:moveTo>
                  <a:pt x="0" y="0"/>
                </a:moveTo>
                <a:lnTo>
                  <a:pt x="9174336" y="0"/>
                </a:lnTo>
                <a:lnTo>
                  <a:pt x="9174336" y="8068241"/>
                </a:lnTo>
                <a:lnTo>
                  <a:pt x="0" y="8068241"/>
                </a:lnTo>
                <a:lnTo>
                  <a:pt x="0" y="0"/>
                </a:lnTo>
                <a:close/>
              </a:path>
            </a:pathLst>
          </a:custGeom>
          <a:blipFill>
            <a:blip r:embed="rId4"/>
            <a:stretch>
              <a:fillRect l="0" t="4028" r="-2" b="2858"/>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433125" y="5305162"/>
            <a:ext cx="5200200" cy="3949294"/>
            <a:chOff x="0" y="0"/>
            <a:chExt cx="6933600" cy="5265725"/>
          </a:xfrm>
        </p:grpSpPr>
        <p:sp>
          <p:nvSpPr>
            <p:cNvPr name="Freeform 3" id="3"/>
            <p:cNvSpPr/>
            <p:nvPr/>
          </p:nvSpPr>
          <p:spPr>
            <a:xfrm flipH="false" flipV="false" rot="0">
              <a:off x="0" y="0"/>
              <a:ext cx="6933600" cy="5265725"/>
            </a:xfrm>
            <a:custGeom>
              <a:avLst/>
              <a:gdLst/>
              <a:ahLst/>
              <a:cxnLst/>
              <a:rect r="r" b="b" t="t" l="l"/>
              <a:pathLst>
                <a:path h="5265725" w="6933600">
                  <a:moveTo>
                    <a:pt x="0" y="0"/>
                  </a:moveTo>
                  <a:lnTo>
                    <a:pt x="6933600" y="0"/>
                  </a:lnTo>
                  <a:lnTo>
                    <a:pt x="6933600" y="5265725"/>
                  </a:lnTo>
                  <a:lnTo>
                    <a:pt x="0" y="5265725"/>
                  </a:lnTo>
                  <a:close/>
                </a:path>
              </a:pathLst>
            </a:custGeom>
            <a:solidFill>
              <a:srgbClr val="000000">
                <a:alpha val="0"/>
              </a:srgbClr>
            </a:solidFill>
          </p:spPr>
        </p:sp>
        <p:sp>
          <p:nvSpPr>
            <p:cNvPr name="TextBox 4" id="4"/>
            <p:cNvSpPr txBox="true"/>
            <p:nvPr/>
          </p:nvSpPr>
          <p:spPr>
            <a:xfrm>
              <a:off x="0" y="-66675"/>
              <a:ext cx="6933600" cy="5332400"/>
            </a:xfrm>
            <a:prstGeom prst="rect">
              <a:avLst/>
            </a:prstGeom>
          </p:spPr>
          <p:txBody>
            <a:bodyPr anchor="t" rtlCol="false" tIns="0" lIns="0" bIns="0" rIns="0"/>
            <a:lstStyle/>
            <a:p>
              <a:pPr algn="l">
                <a:lnSpc>
                  <a:spcPts val="3311"/>
                </a:lnSpc>
              </a:pPr>
              <a:r>
                <a:rPr lang="en-US" sz="2400">
                  <a:solidFill>
                    <a:srgbClr val="000000"/>
                  </a:solidFill>
                  <a:latin typeface="Poppins"/>
                  <a:ea typeface="Poppins"/>
                  <a:cs typeface="Poppins"/>
                  <a:sym typeface="Poppins"/>
                </a:rPr>
                <a:t>Select </a:t>
              </a:r>
              <a:r>
                <a:rPr lang="en-US" b="true" sz="2400">
                  <a:solidFill>
                    <a:srgbClr val="027D5A"/>
                  </a:solidFill>
                  <a:latin typeface="Poppins Bold"/>
                  <a:ea typeface="Poppins Bold"/>
                  <a:cs typeface="Poppins Bold"/>
                  <a:sym typeface="Poppins Bold"/>
                </a:rPr>
                <a:t>Donate food or goods</a:t>
              </a:r>
              <a:r>
                <a:rPr lang="en-US" sz="2400">
                  <a:solidFill>
                    <a:srgbClr val="000000"/>
                  </a:solidFill>
                  <a:latin typeface="Poppins"/>
                  <a:ea typeface="Poppins"/>
                  <a:cs typeface="Poppins"/>
                  <a:sym typeface="Poppins"/>
                </a:rPr>
                <a:t> and fill in the information as prompted. The first page is for information about you, the second page is for information about your business. </a:t>
              </a:r>
            </a:p>
            <a:p>
              <a:pPr algn="l">
                <a:lnSpc>
                  <a:spcPts val="3311"/>
                </a:lnSpc>
              </a:pPr>
              <a:r>
                <a:rPr lang="en-US" b="true" sz="2400">
                  <a:solidFill>
                    <a:srgbClr val="000000"/>
                  </a:solidFill>
                  <a:latin typeface="Poppins Bold"/>
                  <a:ea typeface="Poppins Bold"/>
                  <a:cs typeface="Poppins Bold"/>
                  <a:sym typeface="Poppins Bold"/>
                </a:rPr>
                <a:t>Contact Careit if you’re alerted a business with that address already exists.</a:t>
              </a:r>
            </a:p>
          </p:txBody>
        </p:sp>
      </p:grpSp>
      <p:grpSp>
        <p:nvGrpSpPr>
          <p:cNvPr name="Group 5" id="5"/>
          <p:cNvGrpSpPr/>
          <p:nvPr/>
        </p:nvGrpSpPr>
        <p:grpSpPr>
          <a:xfrm rot="0">
            <a:off x="5714625" y="5317538"/>
            <a:ext cx="483300" cy="483300"/>
            <a:chOff x="0" y="0"/>
            <a:chExt cx="644400" cy="644400"/>
          </a:xfrm>
        </p:grpSpPr>
        <p:sp>
          <p:nvSpPr>
            <p:cNvPr name="Freeform 6" id="6"/>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7" id="7"/>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2</a:t>
              </a:r>
            </a:p>
          </p:txBody>
        </p:sp>
      </p:grpSp>
      <p:sp>
        <p:nvSpPr>
          <p:cNvPr name="AutoShape 8" id="8"/>
          <p:cNvSpPr/>
          <p:nvPr/>
        </p:nvSpPr>
        <p:spPr>
          <a:xfrm>
            <a:off x="4568288" y="3936825"/>
            <a:ext cx="2775974" cy="9525"/>
          </a:xfrm>
          <a:prstGeom prst="line">
            <a:avLst/>
          </a:prstGeom>
          <a:ln cap="rnd" w="9525">
            <a:solidFill>
              <a:srgbClr val="E7E9EA"/>
            </a:solidFill>
            <a:prstDash val="solid"/>
            <a:headEnd type="none" len="sm" w="sm"/>
            <a:tailEnd type="none" len="sm" w="sm"/>
          </a:ln>
        </p:spPr>
      </p:sp>
      <p:grpSp>
        <p:nvGrpSpPr>
          <p:cNvPr name="Group 9" id="9"/>
          <p:cNvGrpSpPr/>
          <p:nvPr/>
        </p:nvGrpSpPr>
        <p:grpSpPr>
          <a:xfrm rot="0">
            <a:off x="590438" y="1684612"/>
            <a:ext cx="4114800" cy="7873200"/>
            <a:chOff x="0" y="0"/>
            <a:chExt cx="5486400" cy="10497600"/>
          </a:xfrm>
        </p:grpSpPr>
        <p:sp>
          <p:nvSpPr>
            <p:cNvPr name="Freeform 10" id="10"/>
            <p:cNvSpPr/>
            <p:nvPr/>
          </p:nvSpPr>
          <p:spPr>
            <a:xfrm flipH="false" flipV="false" rot="0">
              <a:off x="0" y="0"/>
              <a:ext cx="5486400" cy="10497566"/>
            </a:xfrm>
            <a:custGeom>
              <a:avLst/>
              <a:gdLst/>
              <a:ahLst/>
              <a:cxnLst/>
              <a:rect r="r" b="b" t="t" l="l"/>
              <a:pathLst>
                <a:path h="10497566" w="5486400">
                  <a:moveTo>
                    <a:pt x="0" y="251587"/>
                  </a:moveTo>
                  <a:cubicBezTo>
                    <a:pt x="0" y="112649"/>
                    <a:pt x="112649" y="0"/>
                    <a:pt x="251587" y="0"/>
                  </a:cubicBezTo>
                  <a:lnTo>
                    <a:pt x="5234813" y="0"/>
                  </a:lnTo>
                  <a:cubicBezTo>
                    <a:pt x="5373751" y="0"/>
                    <a:pt x="5486400" y="112649"/>
                    <a:pt x="5486400" y="251587"/>
                  </a:cubicBezTo>
                  <a:lnTo>
                    <a:pt x="5486400" y="10245979"/>
                  </a:lnTo>
                  <a:cubicBezTo>
                    <a:pt x="5486400" y="10384917"/>
                    <a:pt x="5373751" y="10497566"/>
                    <a:pt x="5234813" y="10497566"/>
                  </a:cubicBezTo>
                  <a:lnTo>
                    <a:pt x="251587" y="10497566"/>
                  </a:lnTo>
                  <a:cubicBezTo>
                    <a:pt x="112649" y="10497566"/>
                    <a:pt x="0" y="10384917"/>
                    <a:pt x="0" y="10245979"/>
                  </a:cubicBezTo>
                  <a:close/>
                </a:path>
              </a:pathLst>
            </a:custGeom>
            <a:solidFill>
              <a:srgbClr val="E9F1EE"/>
            </a:solidFill>
          </p:spPr>
        </p:sp>
      </p:grpSp>
      <p:grpSp>
        <p:nvGrpSpPr>
          <p:cNvPr name="Group 11" id="11"/>
          <p:cNvGrpSpPr/>
          <p:nvPr/>
        </p:nvGrpSpPr>
        <p:grpSpPr>
          <a:xfrm rot="0">
            <a:off x="315225" y="297450"/>
            <a:ext cx="17657550" cy="827550"/>
            <a:chOff x="0" y="0"/>
            <a:chExt cx="23543400" cy="1103400"/>
          </a:xfrm>
        </p:grpSpPr>
        <p:sp>
          <p:nvSpPr>
            <p:cNvPr name="Freeform 12" id="12"/>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13" id="13"/>
          <p:cNvGrpSpPr/>
          <p:nvPr/>
        </p:nvGrpSpPr>
        <p:grpSpPr>
          <a:xfrm rot="0">
            <a:off x="6410138" y="2060325"/>
            <a:ext cx="4610700" cy="2634844"/>
            <a:chOff x="0" y="0"/>
            <a:chExt cx="6147600" cy="3513125"/>
          </a:xfrm>
        </p:grpSpPr>
        <p:sp>
          <p:nvSpPr>
            <p:cNvPr name="Freeform 14" id="14"/>
            <p:cNvSpPr/>
            <p:nvPr/>
          </p:nvSpPr>
          <p:spPr>
            <a:xfrm flipH="false" flipV="false" rot="0">
              <a:off x="0" y="0"/>
              <a:ext cx="6147600" cy="3513125"/>
            </a:xfrm>
            <a:custGeom>
              <a:avLst/>
              <a:gdLst/>
              <a:ahLst/>
              <a:cxnLst/>
              <a:rect r="r" b="b" t="t" l="l"/>
              <a:pathLst>
                <a:path h="3513125" w="6147600">
                  <a:moveTo>
                    <a:pt x="0" y="0"/>
                  </a:moveTo>
                  <a:lnTo>
                    <a:pt x="6147600" y="0"/>
                  </a:lnTo>
                  <a:lnTo>
                    <a:pt x="6147600" y="3513125"/>
                  </a:lnTo>
                  <a:lnTo>
                    <a:pt x="0" y="3513125"/>
                  </a:lnTo>
                  <a:close/>
                </a:path>
              </a:pathLst>
            </a:custGeom>
            <a:solidFill>
              <a:srgbClr val="000000">
                <a:alpha val="0"/>
              </a:srgbClr>
            </a:solidFill>
          </p:spPr>
        </p:sp>
        <p:sp>
          <p:nvSpPr>
            <p:cNvPr name="TextBox 15" id="15"/>
            <p:cNvSpPr txBox="true"/>
            <p:nvPr/>
          </p:nvSpPr>
          <p:spPr>
            <a:xfrm>
              <a:off x="0" y="-66675"/>
              <a:ext cx="6147600" cy="3579800"/>
            </a:xfrm>
            <a:prstGeom prst="rect">
              <a:avLst/>
            </a:prstGeom>
          </p:spPr>
          <p:txBody>
            <a:bodyPr anchor="t" rtlCol="false" tIns="0" lIns="0" bIns="0" rIns="0"/>
            <a:lstStyle/>
            <a:p>
              <a:pPr algn="l">
                <a:lnSpc>
                  <a:spcPts val="3311"/>
                </a:lnSpc>
              </a:pPr>
              <a:r>
                <a:rPr lang="en-US" sz="2400">
                  <a:solidFill>
                    <a:srgbClr val="000000"/>
                  </a:solidFill>
                  <a:latin typeface="Poppins"/>
                  <a:ea typeface="Poppins"/>
                  <a:cs typeface="Poppins"/>
                  <a:sym typeface="Poppins"/>
                </a:rPr>
                <a:t>Visit </a:t>
              </a:r>
              <a:r>
                <a:rPr lang="en-US" sz="2400">
                  <a:solidFill>
                    <a:srgbClr val="027D5A"/>
                  </a:solidFill>
                  <a:latin typeface="Poppins"/>
                  <a:ea typeface="Poppins"/>
                  <a:cs typeface="Poppins"/>
                  <a:sym typeface="Poppins"/>
                </a:rPr>
                <a:t>careit.com</a:t>
              </a:r>
            </a:p>
            <a:p>
              <a:pPr algn="l">
                <a:lnSpc>
                  <a:spcPts val="3311"/>
                </a:lnSpc>
              </a:pPr>
              <a:r>
                <a:rPr lang="en-US" sz="2400">
                  <a:solidFill>
                    <a:srgbClr val="000000"/>
                  </a:solidFill>
                  <a:latin typeface="Poppins"/>
                  <a:ea typeface="Poppins"/>
                  <a:cs typeface="Poppins"/>
                  <a:sym typeface="Poppins"/>
                </a:rPr>
                <a:t>and select </a:t>
              </a:r>
              <a:r>
                <a:rPr lang="en-US" sz="2400">
                  <a:solidFill>
                    <a:srgbClr val="F07D42"/>
                  </a:solidFill>
                  <a:latin typeface="Poppins"/>
                  <a:ea typeface="Poppins"/>
                  <a:cs typeface="Poppins"/>
                  <a:sym typeface="Poppins"/>
                </a:rPr>
                <a:t>Sign Up</a:t>
              </a:r>
            </a:p>
            <a:p>
              <a:pPr algn="l">
                <a:lnSpc>
                  <a:spcPts val="3311"/>
                </a:lnSpc>
              </a:pPr>
              <a:r>
                <a:rPr lang="en-US" sz="2400">
                  <a:solidFill>
                    <a:srgbClr val="000000"/>
                  </a:solidFill>
                  <a:latin typeface="Poppins"/>
                  <a:ea typeface="Poppins"/>
                  <a:cs typeface="Poppins"/>
                  <a:sym typeface="Poppins"/>
                </a:rPr>
                <a:t>in the top right corner</a:t>
              </a:r>
            </a:p>
            <a:p>
              <a:pPr algn="l">
                <a:lnSpc>
                  <a:spcPts val="2897"/>
                </a:lnSpc>
              </a:pPr>
            </a:p>
            <a:p>
              <a:pPr algn="l">
                <a:lnSpc>
                  <a:spcPts val="3311"/>
                </a:lnSpc>
              </a:pPr>
              <a:r>
                <a:rPr lang="en-US" sz="2400">
                  <a:solidFill>
                    <a:srgbClr val="000000"/>
                  </a:solidFill>
                  <a:latin typeface="Poppins"/>
                  <a:ea typeface="Poppins"/>
                  <a:cs typeface="Poppins"/>
                  <a:sym typeface="Poppins"/>
                </a:rPr>
                <a:t>Or download the Careit App and select </a:t>
              </a:r>
              <a:r>
                <a:rPr lang="en-US" b="true" sz="2400">
                  <a:solidFill>
                    <a:srgbClr val="027D5A"/>
                  </a:solidFill>
                  <a:latin typeface="Poppins Bold"/>
                  <a:ea typeface="Poppins Bold"/>
                  <a:cs typeface="Poppins Bold"/>
                  <a:sym typeface="Poppins Bold"/>
                </a:rPr>
                <a:t>Create Account</a:t>
              </a:r>
            </a:p>
          </p:txBody>
        </p:sp>
      </p:grpSp>
      <p:grpSp>
        <p:nvGrpSpPr>
          <p:cNvPr name="Group 16" id="16"/>
          <p:cNvGrpSpPr/>
          <p:nvPr/>
        </p:nvGrpSpPr>
        <p:grpSpPr>
          <a:xfrm rot="0">
            <a:off x="516000" y="354600"/>
            <a:ext cx="7576200" cy="781469"/>
            <a:chOff x="0" y="0"/>
            <a:chExt cx="10101600" cy="1041959"/>
          </a:xfrm>
        </p:grpSpPr>
        <p:sp>
          <p:nvSpPr>
            <p:cNvPr name="Freeform 17" id="17"/>
            <p:cNvSpPr/>
            <p:nvPr/>
          </p:nvSpPr>
          <p:spPr>
            <a:xfrm flipH="false" flipV="false" rot="0">
              <a:off x="0" y="0"/>
              <a:ext cx="10101600" cy="1041959"/>
            </a:xfrm>
            <a:custGeom>
              <a:avLst/>
              <a:gdLst/>
              <a:ahLst/>
              <a:cxnLst/>
              <a:rect r="r" b="b" t="t" l="l"/>
              <a:pathLst>
                <a:path h="1041959" w="10101600">
                  <a:moveTo>
                    <a:pt x="0" y="0"/>
                  </a:moveTo>
                  <a:lnTo>
                    <a:pt x="10101600" y="0"/>
                  </a:lnTo>
                  <a:lnTo>
                    <a:pt x="10101600" y="1041959"/>
                  </a:lnTo>
                  <a:lnTo>
                    <a:pt x="0" y="1041959"/>
                  </a:lnTo>
                  <a:close/>
                </a:path>
              </a:pathLst>
            </a:custGeom>
            <a:solidFill>
              <a:srgbClr val="000000">
                <a:alpha val="0"/>
              </a:srgbClr>
            </a:solidFill>
          </p:spPr>
        </p:sp>
        <p:sp>
          <p:nvSpPr>
            <p:cNvPr name="TextBox 18" id="18"/>
            <p:cNvSpPr txBox="true"/>
            <p:nvPr/>
          </p:nvSpPr>
          <p:spPr>
            <a:xfrm>
              <a:off x="0" y="9525"/>
              <a:ext cx="10101600" cy="1032434"/>
            </a:xfrm>
            <a:prstGeom prst="rect">
              <a:avLst/>
            </a:prstGeom>
          </p:spPr>
          <p:txBody>
            <a:bodyPr anchor="t" rtlCol="false" tIns="0" lIns="0" bIns="0" rIns="0"/>
            <a:lstStyle/>
            <a:p>
              <a:pPr algn="l">
                <a:lnSpc>
                  <a:spcPts val="3402"/>
                </a:lnSpc>
              </a:pPr>
              <a:r>
                <a:rPr lang="en-US" sz="3150">
                  <a:solidFill>
                    <a:srgbClr val="000000"/>
                  </a:solidFill>
                  <a:latin typeface="Poppins"/>
                  <a:ea typeface="Poppins"/>
                  <a:cs typeface="Poppins"/>
                  <a:sym typeface="Poppins"/>
                </a:rPr>
                <a:t>Donor/School </a:t>
              </a:r>
              <a:r>
                <a:rPr lang="en-US" sz="3150">
                  <a:solidFill>
                    <a:srgbClr val="027D5A"/>
                  </a:solidFill>
                  <a:latin typeface="Poppins"/>
                  <a:ea typeface="Poppins"/>
                  <a:cs typeface="Poppins"/>
                  <a:sym typeface="Poppins"/>
                </a:rPr>
                <a:t>Sign-up</a:t>
              </a:r>
            </a:p>
          </p:txBody>
        </p:sp>
      </p:grpSp>
      <p:sp>
        <p:nvSpPr>
          <p:cNvPr name="Freeform 19" id="19"/>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3"/>
            <a:stretch>
              <a:fillRect l="0" t="0" r="-1" b="0"/>
            </a:stretch>
          </a:blipFill>
        </p:spPr>
      </p:sp>
      <p:grpSp>
        <p:nvGrpSpPr>
          <p:cNvPr name="Group 20" id="20"/>
          <p:cNvGrpSpPr/>
          <p:nvPr/>
        </p:nvGrpSpPr>
        <p:grpSpPr>
          <a:xfrm rot="0">
            <a:off x="1686450" y="6922388"/>
            <a:ext cx="1922850" cy="1899590"/>
            <a:chOff x="0" y="0"/>
            <a:chExt cx="2563800" cy="2532786"/>
          </a:xfrm>
        </p:grpSpPr>
        <p:sp>
          <p:nvSpPr>
            <p:cNvPr name="Freeform 21" id="21"/>
            <p:cNvSpPr/>
            <p:nvPr/>
          </p:nvSpPr>
          <p:spPr>
            <a:xfrm flipH="false" flipV="false" rot="0">
              <a:off x="0" y="0"/>
              <a:ext cx="2563800" cy="2532786"/>
            </a:xfrm>
            <a:custGeom>
              <a:avLst/>
              <a:gdLst/>
              <a:ahLst/>
              <a:cxnLst/>
              <a:rect r="r" b="b" t="t" l="l"/>
              <a:pathLst>
                <a:path h="2532786" w="2563800">
                  <a:moveTo>
                    <a:pt x="0" y="0"/>
                  </a:moveTo>
                  <a:lnTo>
                    <a:pt x="2563800" y="0"/>
                  </a:lnTo>
                  <a:lnTo>
                    <a:pt x="2563800" y="2532786"/>
                  </a:lnTo>
                  <a:lnTo>
                    <a:pt x="0" y="2532786"/>
                  </a:lnTo>
                  <a:close/>
                </a:path>
              </a:pathLst>
            </a:custGeom>
            <a:solidFill>
              <a:srgbClr val="000000">
                <a:alpha val="0"/>
              </a:srgbClr>
            </a:solidFill>
          </p:spPr>
        </p:sp>
        <p:sp>
          <p:nvSpPr>
            <p:cNvPr name="TextBox 22" id="22"/>
            <p:cNvSpPr txBox="true"/>
            <p:nvPr/>
          </p:nvSpPr>
          <p:spPr>
            <a:xfrm>
              <a:off x="0" y="-28575"/>
              <a:ext cx="2563800" cy="2561361"/>
            </a:xfrm>
            <a:prstGeom prst="rect">
              <a:avLst/>
            </a:prstGeom>
          </p:spPr>
          <p:txBody>
            <a:bodyPr anchor="ctr" rtlCol="false" tIns="0" lIns="0" bIns="0" rIns="0"/>
            <a:lstStyle/>
            <a:p>
              <a:pPr algn="ctr">
                <a:lnSpc>
                  <a:spcPts val="3240"/>
                </a:lnSpc>
              </a:pPr>
              <a:r>
                <a:rPr lang="en-US" b="true" sz="2700">
                  <a:solidFill>
                    <a:srgbClr val="000000"/>
                  </a:solidFill>
                  <a:latin typeface="Poppins Medium"/>
                  <a:ea typeface="Poppins Medium"/>
                  <a:cs typeface="Poppins Medium"/>
                  <a:sym typeface="Poppins Medium"/>
                </a:rPr>
                <a:t>For a school or business donor</a:t>
              </a:r>
            </a:p>
          </p:txBody>
        </p:sp>
      </p:grpSp>
      <p:grpSp>
        <p:nvGrpSpPr>
          <p:cNvPr name="Group 23" id="23"/>
          <p:cNvGrpSpPr/>
          <p:nvPr/>
        </p:nvGrpSpPr>
        <p:grpSpPr>
          <a:xfrm rot="0">
            <a:off x="5714625" y="2072700"/>
            <a:ext cx="483300" cy="483300"/>
            <a:chOff x="0" y="0"/>
            <a:chExt cx="644400" cy="644400"/>
          </a:xfrm>
        </p:grpSpPr>
        <p:sp>
          <p:nvSpPr>
            <p:cNvPr name="Freeform 24" id="24"/>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25" id="25"/>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1</a:t>
              </a:r>
            </a:p>
          </p:txBody>
        </p:sp>
      </p:grpSp>
      <p:grpSp>
        <p:nvGrpSpPr>
          <p:cNvPr name="Group 26" id="26"/>
          <p:cNvGrpSpPr/>
          <p:nvPr/>
        </p:nvGrpSpPr>
        <p:grpSpPr>
          <a:xfrm rot="0">
            <a:off x="460613" y="5305312"/>
            <a:ext cx="4374450" cy="965225"/>
            <a:chOff x="0" y="0"/>
            <a:chExt cx="5832600" cy="1286967"/>
          </a:xfrm>
        </p:grpSpPr>
        <p:sp>
          <p:nvSpPr>
            <p:cNvPr name="Freeform 27" id="27"/>
            <p:cNvSpPr/>
            <p:nvPr/>
          </p:nvSpPr>
          <p:spPr>
            <a:xfrm flipH="false" flipV="false" rot="0">
              <a:off x="0" y="0"/>
              <a:ext cx="5832602" cy="1286939"/>
            </a:xfrm>
            <a:custGeom>
              <a:avLst/>
              <a:gdLst/>
              <a:ahLst/>
              <a:cxnLst/>
              <a:rect r="r" b="b" t="t" l="l"/>
              <a:pathLst>
                <a:path h="1286939" w="5832602">
                  <a:moveTo>
                    <a:pt x="0" y="643470"/>
                  </a:moveTo>
                  <a:cubicBezTo>
                    <a:pt x="0" y="288110"/>
                    <a:pt x="247015" y="0"/>
                    <a:pt x="551688" y="0"/>
                  </a:cubicBezTo>
                  <a:lnTo>
                    <a:pt x="5280914" y="0"/>
                  </a:lnTo>
                  <a:cubicBezTo>
                    <a:pt x="5585587" y="0"/>
                    <a:pt x="5832602" y="288110"/>
                    <a:pt x="5832602" y="643470"/>
                  </a:cubicBezTo>
                  <a:cubicBezTo>
                    <a:pt x="5832602" y="998830"/>
                    <a:pt x="5585587" y="1286939"/>
                    <a:pt x="5280914" y="1286939"/>
                  </a:cubicBezTo>
                  <a:lnTo>
                    <a:pt x="551688" y="1286939"/>
                  </a:lnTo>
                  <a:cubicBezTo>
                    <a:pt x="247015" y="1286939"/>
                    <a:pt x="0" y="998830"/>
                    <a:pt x="0" y="643470"/>
                  </a:cubicBezTo>
                  <a:close/>
                </a:path>
              </a:pathLst>
            </a:custGeom>
            <a:solidFill>
              <a:srgbClr val="027D5A"/>
            </a:solidFill>
          </p:spPr>
        </p:sp>
        <p:sp>
          <p:nvSpPr>
            <p:cNvPr name="TextBox 28" id="28"/>
            <p:cNvSpPr txBox="true"/>
            <p:nvPr/>
          </p:nvSpPr>
          <p:spPr>
            <a:xfrm>
              <a:off x="0" y="9525"/>
              <a:ext cx="5832600" cy="1277442"/>
            </a:xfrm>
            <a:prstGeom prst="rect">
              <a:avLst/>
            </a:prstGeom>
          </p:spPr>
          <p:txBody>
            <a:bodyPr anchor="ctr" rtlCol="false" tIns="50800" lIns="50800" bIns="50800" rIns="50800"/>
            <a:lstStyle/>
            <a:p>
              <a:pPr algn="ctr">
                <a:lnSpc>
                  <a:spcPts val="3888"/>
                </a:lnSpc>
              </a:pPr>
              <a:r>
                <a:rPr lang="en-US" sz="3600">
                  <a:solidFill>
                    <a:srgbClr val="FFFFFF"/>
                  </a:solidFill>
                  <a:latin typeface="Poppins"/>
                  <a:ea typeface="Poppins"/>
                  <a:cs typeface="Poppins"/>
                  <a:sym typeface="Poppins"/>
                </a:rPr>
                <a:t>Create Account</a:t>
              </a:r>
            </a:p>
          </p:txBody>
        </p:sp>
      </p:grpSp>
      <p:sp>
        <p:nvSpPr>
          <p:cNvPr name="Freeform 29" id="29"/>
          <p:cNvSpPr/>
          <p:nvPr/>
        </p:nvSpPr>
        <p:spPr>
          <a:xfrm flipH="false" flipV="false" rot="0">
            <a:off x="11633246" y="1839414"/>
            <a:ext cx="5784860" cy="3465900"/>
          </a:xfrm>
          <a:custGeom>
            <a:avLst/>
            <a:gdLst/>
            <a:ahLst/>
            <a:cxnLst/>
            <a:rect r="r" b="b" t="t" l="l"/>
            <a:pathLst>
              <a:path h="3465900" w="5784860">
                <a:moveTo>
                  <a:pt x="0" y="0"/>
                </a:moveTo>
                <a:lnTo>
                  <a:pt x="5784859" y="0"/>
                </a:lnTo>
                <a:lnTo>
                  <a:pt x="5784859" y="3465900"/>
                </a:lnTo>
                <a:lnTo>
                  <a:pt x="0" y="3465900"/>
                </a:lnTo>
                <a:lnTo>
                  <a:pt x="0" y="0"/>
                </a:lnTo>
                <a:close/>
              </a:path>
            </a:pathLst>
          </a:custGeom>
          <a:blipFill>
            <a:blip r:embed="rId4"/>
            <a:stretch>
              <a:fillRect l="-3299" t="-38968" r="-3309" b="-38969"/>
            </a:stretch>
          </a:blipFill>
        </p:spPr>
      </p:sp>
      <p:sp>
        <p:nvSpPr>
          <p:cNvPr name="Freeform 30" id="30"/>
          <p:cNvSpPr/>
          <p:nvPr/>
        </p:nvSpPr>
        <p:spPr>
          <a:xfrm flipH="false" flipV="false" rot="0">
            <a:off x="12471863" y="2225400"/>
            <a:ext cx="4108316" cy="2554239"/>
          </a:xfrm>
          <a:custGeom>
            <a:avLst/>
            <a:gdLst/>
            <a:ahLst/>
            <a:cxnLst/>
            <a:rect r="r" b="b" t="t" l="l"/>
            <a:pathLst>
              <a:path h="2554239" w="4108316">
                <a:moveTo>
                  <a:pt x="0" y="0"/>
                </a:moveTo>
                <a:lnTo>
                  <a:pt x="4108315" y="0"/>
                </a:lnTo>
                <a:lnTo>
                  <a:pt x="4108315" y="2554239"/>
                </a:lnTo>
                <a:lnTo>
                  <a:pt x="0" y="2554239"/>
                </a:lnTo>
                <a:lnTo>
                  <a:pt x="0" y="0"/>
                </a:lnTo>
                <a:close/>
              </a:path>
            </a:pathLst>
          </a:custGeom>
          <a:blipFill>
            <a:blip r:embed="rId5"/>
            <a:stretch>
              <a:fillRect l="0" t="0" r="-259" b="0"/>
            </a:stretch>
          </a:blipFill>
        </p:spPr>
      </p:sp>
      <p:sp>
        <p:nvSpPr>
          <p:cNvPr name="Freeform 31" id="31"/>
          <p:cNvSpPr/>
          <p:nvPr/>
        </p:nvSpPr>
        <p:spPr>
          <a:xfrm flipH="false" flipV="false" rot="0">
            <a:off x="15618562" y="2118150"/>
            <a:ext cx="421350" cy="392400"/>
          </a:xfrm>
          <a:custGeom>
            <a:avLst/>
            <a:gdLst/>
            <a:ahLst/>
            <a:cxnLst/>
            <a:rect r="r" b="b" t="t" l="l"/>
            <a:pathLst>
              <a:path h="392400" w="421350">
                <a:moveTo>
                  <a:pt x="0" y="0"/>
                </a:moveTo>
                <a:lnTo>
                  <a:pt x="421350" y="0"/>
                </a:lnTo>
                <a:lnTo>
                  <a:pt x="421350" y="392400"/>
                </a:lnTo>
                <a:lnTo>
                  <a:pt x="0" y="392400"/>
                </a:lnTo>
                <a:lnTo>
                  <a:pt x="0" y="0"/>
                </a:lnTo>
                <a:close/>
              </a:path>
            </a:pathLst>
          </a:custGeom>
          <a:blipFill>
            <a:blip r:embed="rId6"/>
            <a:stretch>
              <a:fillRect l="0" t="0" r="0" b="-4"/>
            </a:stretch>
          </a:blipFill>
        </p:spPr>
      </p:sp>
      <p:sp>
        <p:nvSpPr>
          <p:cNvPr name="Freeform 32" id="32"/>
          <p:cNvSpPr/>
          <p:nvPr/>
        </p:nvSpPr>
        <p:spPr>
          <a:xfrm flipH="false" flipV="false" rot="0">
            <a:off x="992550" y="2225410"/>
            <a:ext cx="3064312" cy="2430038"/>
          </a:xfrm>
          <a:custGeom>
            <a:avLst/>
            <a:gdLst/>
            <a:ahLst/>
            <a:cxnLst/>
            <a:rect r="r" b="b" t="t" l="l"/>
            <a:pathLst>
              <a:path h="2430038" w="3064312">
                <a:moveTo>
                  <a:pt x="0" y="0"/>
                </a:moveTo>
                <a:lnTo>
                  <a:pt x="3064312" y="0"/>
                </a:lnTo>
                <a:lnTo>
                  <a:pt x="3064312" y="2430038"/>
                </a:lnTo>
                <a:lnTo>
                  <a:pt x="0" y="2430038"/>
                </a:lnTo>
                <a:lnTo>
                  <a:pt x="0" y="0"/>
                </a:lnTo>
                <a:close/>
              </a:path>
            </a:pathLst>
          </a:custGeom>
          <a:blipFill>
            <a:blip r:embed="rId7"/>
            <a:stretch>
              <a:fillRect l="0" t="0" r="0" b="0"/>
            </a:stretch>
          </a:blipFill>
        </p:spPr>
      </p:sp>
      <p:sp>
        <p:nvSpPr>
          <p:cNvPr name="Freeform 33" id="33"/>
          <p:cNvSpPr/>
          <p:nvPr/>
        </p:nvSpPr>
        <p:spPr>
          <a:xfrm flipH="false" flipV="false" rot="0">
            <a:off x="12586163" y="5431950"/>
            <a:ext cx="3856126" cy="3772311"/>
          </a:xfrm>
          <a:custGeom>
            <a:avLst/>
            <a:gdLst/>
            <a:ahLst/>
            <a:cxnLst/>
            <a:rect r="r" b="b" t="t" l="l"/>
            <a:pathLst>
              <a:path h="3772311" w="3856126">
                <a:moveTo>
                  <a:pt x="0" y="0"/>
                </a:moveTo>
                <a:lnTo>
                  <a:pt x="3856126" y="0"/>
                </a:lnTo>
                <a:lnTo>
                  <a:pt x="3856126" y="3772311"/>
                </a:lnTo>
                <a:lnTo>
                  <a:pt x="0" y="3772311"/>
                </a:lnTo>
                <a:lnTo>
                  <a:pt x="0" y="0"/>
                </a:lnTo>
                <a:close/>
              </a:path>
            </a:pathLst>
          </a:custGeom>
          <a:blipFill>
            <a:blip r:embed="rId8"/>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90438" y="1684612"/>
            <a:ext cx="4114800" cy="7873200"/>
            <a:chOff x="0" y="0"/>
            <a:chExt cx="5486400" cy="10497600"/>
          </a:xfrm>
        </p:grpSpPr>
        <p:sp>
          <p:nvSpPr>
            <p:cNvPr name="Freeform 3" id="3"/>
            <p:cNvSpPr/>
            <p:nvPr/>
          </p:nvSpPr>
          <p:spPr>
            <a:xfrm flipH="false" flipV="false" rot="0">
              <a:off x="0" y="0"/>
              <a:ext cx="5486400" cy="10497566"/>
            </a:xfrm>
            <a:custGeom>
              <a:avLst/>
              <a:gdLst/>
              <a:ahLst/>
              <a:cxnLst/>
              <a:rect r="r" b="b" t="t" l="l"/>
              <a:pathLst>
                <a:path h="10497566" w="5486400">
                  <a:moveTo>
                    <a:pt x="0" y="251587"/>
                  </a:moveTo>
                  <a:cubicBezTo>
                    <a:pt x="0" y="112649"/>
                    <a:pt x="112649" y="0"/>
                    <a:pt x="251587" y="0"/>
                  </a:cubicBezTo>
                  <a:lnTo>
                    <a:pt x="5234813" y="0"/>
                  </a:lnTo>
                  <a:cubicBezTo>
                    <a:pt x="5373751" y="0"/>
                    <a:pt x="5486400" y="112649"/>
                    <a:pt x="5486400" y="251587"/>
                  </a:cubicBezTo>
                  <a:lnTo>
                    <a:pt x="5486400" y="10245979"/>
                  </a:lnTo>
                  <a:cubicBezTo>
                    <a:pt x="5486400" y="10384917"/>
                    <a:pt x="5373751" y="10497566"/>
                    <a:pt x="5234813" y="10497566"/>
                  </a:cubicBezTo>
                  <a:lnTo>
                    <a:pt x="251587" y="10497566"/>
                  </a:lnTo>
                  <a:cubicBezTo>
                    <a:pt x="112649" y="10497566"/>
                    <a:pt x="0" y="10384917"/>
                    <a:pt x="0" y="10245979"/>
                  </a:cubicBezTo>
                  <a:close/>
                </a:path>
              </a:pathLst>
            </a:custGeom>
            <a:solidFill>
              <a:srgbClr val="E9F1EE"/>
            </a:solidFill>
          </p:spPr>
        </p:sp>
      </p:grpSp>
      <p:grpSp>
        <p:nvGrpSpPr>
          <p:cNvPr name="Group 4" id="4"/>
          <p:cNvGrpSpPr/>
          <p:nvPr/>
        </p:nvGrpSpPr>
        <p:grpSpPr>
          <a:xfrm rot="0">
            <a:off x="315225" y="297450"/>
            <a:ext cx="17657550" cy="827550"/>
            <a:chOff x="0" y="0"/>
            <a:chExt cx="23543400" cy="1103400"/>
          </a:xfrm>
        </p:grpSpPr>
        <p:sp>
          <p:nvSpPr>
            <p:cNvPr name="Freeform 5" id="5"/>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6" id="6"/>
          <p:cNvGrpSpPr/>
          <p:nvPr/>
        </p:nvGrpSpPr>
        <p:grpSpPr>
          <a:xfrm rot="0">
            <a:off x="516000" y="354600"/>
            <a:ext cx="7576200" cy="713250"/>
            <a:chOff x="0" y="0"/>
            <a:chExt cx="10101600" cy="951000"/>
          </a:xfrm>
        </p:grpSpPr>
        <p:sp>
          <p:nvSpPr>
            <p:cNvPr name="Freeform 7" id="7"/>
            <p:cNvSpPr/>
            <p:nvPr/>
          </p:nvSpPr>
          <p:spPr>
            <a:xfrm flipH="false" flipV="false" rot="0">
              <a:off x="0" y="0"/>
              <a:ext cx="10101600" cy="951000"/>
            </a:xfrm>
            <a:custGeom>
              <a:avLst/>
              <a:gdLst/>
              <a:ahLst/>
              <a:cxnLst/>
              <a:rect r="r" b="b" t="t" l="l"/>
              <a:pathLst>
                <a:path h="951000" w="10101600">
                  <a:moveTo>
                    <a:pt x="0" y="0"/>
                  </a:moveTo>
                  <a:lnTo>
                    <a:pt x="10101600" y="0"/>
                  </a:lnTo>
                  <a:lnTo>
                    <a:pt x="10101600" y="951000"/>
                  </a:lnTo>
                  <a:lnTo>
                    <a:pt x="0" y="951000"/>
                  </a:lnTo>
                  <a:close/>
                </a:path>
              </a:pathLst>
            </a:custGeom>
            <a:solidFill>
              <a:srgbClr val="000000">
                <a:alpha val="0"/>
              </a:srgbClr>
            </a:solidFill>
          </p:spPr>
        </p:sp>
        <p:sp>
          <p:nvSpPr>
            <p:cNvPr name="TextBox 8" id="8"/>
            <p:cNvSpPr txBox="true"/>
            <p:nvPr/>
          </p:nvSpPr>
          <p:spPr>
            <a:xfrm>
              <a:off x="0" y="9525"/>
              <a:ext cx="10101600" cy="941475"/>
            </a:xfrm>
            <a:prstGeom prst="rect">
              <a:avLst/>
            </a:prstGeom>
          </p:spPr>
          <p:txBody>
            <a:bodyPr anchor="t" rtlCol="false" tIns="0" lIns="0" bIns="0" rIns="0"/>
            <a:lstStyle/>
            <a:p>
              <a:pPr algn="l">
                <a:lnSpc>
                  <a:spcPts val="3402"/>
                </a:lnSpc>
              </a:pPr>
              <a:r>
                <a:rPr lang="en-US" sz="3150">
                  <a:solidFill>
                    <a:srgbClr val="000000"/>
                  </a:solidFill>
                  <a:latin typeface="Poppins"/>
                  <a:ea typeface="Poppins"/>
                  <a:cs typeface="Poppins"/>
                  <a:sym typeface="Poppins"/>
                </a:rPr>
                <a:t>Identify </a:t>
              </a:r>
              <a:r>
                <a:rPr lang="en-US" sz="3150">
                  <a:solidFill>
                    <a:srgbClr val="027D5A"/>
                  </a:solidFill>
                  <a:latin typeface="Poppins"/>
                  <a:ea typeface="Poppins"/>
                  <a:cs typeface="Poppins"/>
                  <a:sym typeface="Poppins"/>
                </a:rPr>
                <a:t>Donatable Food</a:t>
              </a:r>
            </a:p>
          </p:txBody>
        </p:sp>
      </p:grpSp>
      <p:sp>
        <p:nvSpPr>
          <p:cNvPr name="Freeform 9" id="9"/>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3"/>
            <a:stretch>
              <a:fillRect l="0" t="0" r="-1" b="0"/>
            </a:stretch>
          </a:blipFill>
        </p:spPr>
      </p:sp>
      <p:grpSp>
        <p:nvGrpSpPr>
          <p:cNvPr name="Group 10" id="10"/>
          <p:cNvGrpSpPr/>
          <p:nvPr/>
        </p:nvGrpSpPr>
        <p:grpSpPr>
          <a:xfrm rot="0">
            <a:off x="1007738" y="6490012"/>
            <a:ext cx="3280050" cy="2160880"/>
            <a:chOff x="0" y="0"/>
            <a:chExt cx="4373400" cy="2881173"/>
          </a:xfrm>
        </p:grpSpPr>
        <p:sp>
          <p:nvSpPr>
            <p:cNvPr name="Freeform 11" id="11"/>
            <p:cNvSpPr/>
            <p:nvPr/>
          </p:nvSpPr>
          <p:spPr>
            <a:xfrm flipH="false" flipV="false" rot="0">
              <a:off x="0" y="0"/>
              <a:ext cx="4373400" cy="2881173"/>
            </a:xfrm>
            <a:custGeom>
              <a:avLst/>
              <a:gdLst/>
              <a:ahLst/>
              <a:cxnLst/>
              <a:rect r="r" b="b" t="t" l="l"/>
              <a:pathLst>
                <a:path h="2881173" w="4373400">
                  <a:moveTo>
                    <a:pt x="0" y="0"/>
                  </a:moveTo>
                  <a:lnTo>
                    <a:pt x="4373400" y="0"/>
                  </a:lnTo>
                  <a:lnTo>
                    <a:pt x="4373400" y="2881173"/>
                  </a:lnTo>
                  <a:lnTo>
                    <a:pt x="0" y="2881173"/>
                  </a:lnTo>
                  <a:close/>
                </a:path>
              </a:pathLst>
            </a:custGeom>
            <a:solidFill>
              <a:srgbClr val="000000">
                <a:alpha val="0"/>
              </a:srgbClr>
            </a:solidFill>
          </p:spPr>
        </p:sp>
        <p:sp>
          <p:nvSpPr>
            <p:cNvPr name="TextBox 12" id="12"/>
            <p:cNvSpPr txBox="true"/>
            <p:nvPr/>
          </p:nvSpPr>
          <p:spPr>
            <a:xfrm>
              <a:off x="0" y="-57150"/>
              <a:ext cx="4373400" cy="2938323"/>
            </a:xfrm>
            <a:prstGeom prst="rect">
              <a:avLst/>
            </a:prstGeom>
          </p:spPr>
          <p:txBody>
            <a:bodyPr anchor="ctr" rtlCol="false" tIns="0" lIns="0" bIns="0" rIns="0"/>
            <a:lstStyle/>
            <a:p>
              <a:pPr algn="ctr">
                <a:lnSpc>
                  <a:spcPts val="6480"/>
                </a:lnSpc>
              </a:pPr>
              <a:r>
                <a:rPr lang="en-US" b="true" sz="5400">
                  <a:solidFill>
                    <a:srgbClr val="000000"/>
                  </a:solidFill>
                  <a:latin typeface="Poppins Bold"/>
                  <a:ea typeface="Poppins Bold"/>
                  <a:cs typeface="Poppins Bold"/>
                  <a:sym typeface="Poppins Bold"/>
                </a:rPr>
                <a:t>Can Donate</a:t>
              </a:r>
            </a:p>
          </p:txBody>
        </p:sp>
      </p:grpSp>
      <p:grpSp>
        <p:nvGrpSpPr>
          <p:cNvPr name="Group 13" id="13"/>
          <p:cNvGrpSpPr/>
          <p:nvPr/>
        </p:nvGrpSpPr>
        <p:grpSpPr>
          <a:xfrm rot="0">
            <a:off x="6081225" y="4399088"/>
            <a:ext cx="5239350" cy="1008774"/>
            <a:chOff x="0" y="0"/>
            <a:chExt cx="6985800" cy="1345032"/>
          </a:xfrm>
        </p:grpSpPr>
        <p:sp>
          <p:nvSpPr>
            <p:cNvPr name="Freeform 14" id="14"/>
            <p:cNvSpPr/>
            <p:nvPr/>
          </p:nvSpPr>
          <p:spPr>
            <a:xfrm flipH="false" flipV="false" rot="0">
              <a:off x="0" y="0"/>
              <a:ext cx="6985800" cy="1345032"/>
            </a:xfrm>
            <a:custGeom>
              <a:avLst/>
              <a:gdLst/>
              <a:ahLst/>
              <a:cxnLst/>
              <a:rect r="r" b="b" t="t" l="l"/>
              <a:pathLst>
                <a:path h="1345032" w="6985800">
                  <a:moveTo>
                    <a:pt x="0" y="0"/>
                  </a:moveTo>
                  <a:lnTo>
                    <a:pt x="6985800" y="0"/>
                  </a:lnTo>
                  <a:lnTo>
                    <a:pt x="6985800" y="1345032"/>
                  </a:lnTo>
                  <a:lnTo>
                    <a:pt x="0" y="1345032"/>
                  </a:lnTo>
                  <a:close/>
                </a:path>
              </a:pathLst>
            </a:custGeom>
            <a:solidFill>
              <a:srgbClr val="000000">
                <a:alpha val="0"/>
              </a:srgbClr>
            </a:solidFill>
          </p:spPr>
        </p:sp>
        <p:sp>
          <p:nvSpPr>
            <p:cNvPr name="TextBox 15" id="15"/>
            <p:cNvSpPr txBox="true"/>
            <p:nvPr/>
          </p:nvSpPr>
          <p:spPr>
            <a:xfrm>
              <a:off x="0" y="-28575"/>
              <a:ext cx="6985800" cy="1373607"/>
            </a:xfrm>
            <a:prstGeom prst="rect">
              <a:avLst/>
            </a:prstGeom>
          </p:spPr>
          <p:txBody>
            <a:bodyPr anchor="t" rtlCol="false" tIns="0" lIns="0" bIns="0" rIns="0"/>
            <a:lstStyle/>
            <a:p>
              <a:pPr algn="l">
                <a:lnSpc>
                  <a:spcPts val="3060"/>
                </a:lnSpc>
              </a:pPr>
              <a:r>
                <a:rPr lang="en-US" sz="2550">
                  <a:solidFill>
                    <a:srgbClr val="000000"/>
                  </a:solidFill>
                  <a:latin typeface="Poppins"/>
                  <a:ea typeface="Poppins"/>
                  <a:cs typeface="Poppins"/>
                  <a:sym typeface="Poppins"/>
                </a:rPr>
                <a:t>Dented cans or slightly crushed or damaged boxes</a:t>
              </a:r>
            </a:p>
          </p:txBody>
        </p:sp>
      </p:grpSp>
      <p:grpSp>
        <p:nvGrpSpPr>
          <p:cNvPr name="Group 16" id="16"/>
          <p:cNvGrpSpPr/>
          <p:nvPr/>
        </p:nvGrpSpPr>
        <p:grpSpPr>
          <a:xfrm rot="0">
            <a:off x="12328425" y="4399088"/>
            <a:ext cx="4500000" cy="1008774"/>
            <a:chOff x="0" y="0"/>
            <a:chExt cx="6000000" cy="1345032"/>
          </a:xfrm>
        </p:grpSpPr>
        <p:sp>
          <p:nvSpPr>
            <p:cNvPr name="Freeform 17" id="17"/>
            <p:cNvSpPr/>
            <p:nvPr/>
          </p:nvSpPr>
          <p:spPr>
            <a:xfrm flipH="false" flipV="false" rot="0">
              <a:off x="0" y="0"/>
              <a:ext cx="6000000" cy="1345032"/>
            </a:xfrm>
            <a:custGeom>
              <a:avLst/>
              <a:gdLst/>
              <a:ahLst/>
              <a:cxnLst/>
              <a:rect r="r" b="b" t="t" l="l"/>
              <a:pathLst>
                <a:path h="1345032" w="6000000">
                  <a:moveTo>
                    <a:pt x="0" y="0"/>
                  </a:moveTo>
                  <a:lnTo>
                    <a:pt x="6000000" y="0"/>
                  </a:lnTo>
                  <a:lnTo>
                    <a:pt x="6000000" y="1345032"/>
                  </a:lnTo>
                  <a:lnTo>
                    <a:pt x="0" y="1345032"/>
                  </a:lnTo>
                  <a:close/>
                </a:path>
              </a:pathLst>
            </a:custGeom>
            <a:solidFill>
              <a:srgbClr val="000000">
                <a:alpha val="0"/>
              </a:srgbClr>
            </a:solidFill>
          </p:spPr>
        </p:sp>
        <p:sp>
          <p:nvSpPr>
            <p:cNvPr name="TextBox 18" id="18"/>
            <p:cNvSpPr txBox="true"/>
            <p:nvPr/>
          </p:nvSpPr>
          <p:spPr>
            <a:xfrm>
              <a:off x="0" y="-28575"/>
              <a:ext cx="6000000" cy="1373607"/>
            </a:xfrm>
            <a:prstGeom prst="rect">
              <a:avLst/>
            </a:prstGeom>
          </p:spPr>
          <p:txBody>
            <a:bodyPr anchor="t" rtlCol="false" tIns="0" lIns="0" bIns="0" rIns="0"/>
            <a:lstStyle/>
            <a:p>
              <a:pPr algn="l">
                <a:lnSpc>
                  <a:spcPts val="3060"/>
                </a:lnSpc>
              </a:pPr>
              <a:r>
                <a:rPr lang="en-US" sz="2550">
                  <a:solidFill>
                    <a:srgbClr val="000000"/>
                  </a:solidFill>
                  <a:latin typeface="Poppins"/>
                  <a:ea typeface="Poppins"/>
                  <a:cs typeface="Poppins"/>
                  <a:sym typeface="Poppins"/>
                </a:rPr>
                <a:t>Near or recently past Best/Use/Sell-By Dates</a:t>
              </a:r>
            </a:p>
          </p:txBody>
        </p:sp>
      </p:grpSp>
      <p:grpSp>
        <p:nvGrpSpPr>
          <p:cNvPr name="Group 19" id="19"/>
          <p:cNvGrpSpPr/>
          <p:nvPr/>
        </p:nvGrpSpPr>
        <p:grpSpPr>
          <a:xfrm rot="0">
            <a:off x="6081225" y="8251462"/>
            <a:ext cx="5239350" cy="1008774"/>
            <a:chOff x="0" y="0"/>
            <a:chExt cx="6985800" cy="1345032"/>
          </a:xfrm>
        </p:grpSpPr>
        <p:sp>
          <p:nvSpPr>
            <p:cNvPr name="Freeform 20" id="20"/>
            <p:cNvSpPr/>
            <p:nvPr/>
          </p:nvSpPr>
          <p:spPr>
            <a:xfrm flipH="false" flipV="false" rot="0">
              <a:off x="0" y="0"/>
              <a:ext cx="6985800" cy="1345032"/>
            </a:xfrm>
            <a:custGeom>
              <a:avLst/>
              <a:gdLst/>
              <a:ahLst/>
              <a:cxnLst/>
              <a:rect r="r" b="b" t="t" l="l"/>
              <a:pathLst>
                <a:path h="1345032" w="6985800">
                  <a:moveTo>
                    <a:pt x="0" y="0"/>
                  </a:moveTo>
                  <a:lnTo>
                    <a:pt x="6985800" y="0"/>
                  </a:lnTo>
                  <a:lnTo>
                    <a:pt x="6985800" y="1345032"/>
                  </a:lnTo>
                  <a:lnTo>
                    <a:pt x="0" y="1345032"/>
                  </a:lnTo>
                  <a:close/>
                </a:path>
              </a:pathLst>
            </a:custGeom>
            <a:solidFill>
              <a:srgbClr val="000000">
                <a:alpha val="0"/>
              </a:srgbClr>
            </a:solidFill>
          </p:spPr>
        </p:sp>
        <p:sp>
          <p:nvSpPr>
            <p:cNvPr name="TextBox 21" id="21"/>
            <p:cNvSpPr txBox="true"/>
            <p:nvPr/>
          </p:nvSpPr>
          <p:spPr>
            <a:xfrm>
              <a:off x="0" y="-28575"/>
              <a:ext cx="6985800" cy="1373607"/>
            </a:xfrm>
            <a:prstGeom prst="rect">
              <a:avLst/>
            </a:prstGeom>
          </p:spPr>
          <p:txBody>
            <a:bodyPr anchor="t" rtlCol="false" tIns="0" lIns="0" bIns="0" rIns="0"/>
            <a:lstStyle/>
            <a:p>
              <a:pPr algn="l">
                <a:lnSpc>
                  <a:spcPts val="3060"/>
                </a:lnSpc>
              </a:pPr>
              <a:r>
                <a:rPr lang="en-US" sz="2550">
                  <a:solidFill>
                    <a:srgbClr val="000000"/>
                  </a:solidFill>
                  <a:latin typeface="Poppins"/>
                  <a:ea typeface="Poppins"/>
                  <a:cs typeface="Poppins"/>
                  <a:sym typeface="Poppins"/>
                </a:rPr>
                <a:t>All edible food, </a:t>
              </a:r>
              <a:r>
                <a:rPr lang="en-US" sz="2550">
                  <a:solidFill>
                    <a:srgbClr val="027D5A"/>
                  </a:solidFill>
                  <a:latin typeface="Poppins"/>
                  <a:ea typeface="Poppins"/>
                  <a:cs typeface="Poppins"/>
                  <a:sym typeface="Poppins"/>
                </a:rPr>
                <a:t>including prepared food</a:t>
              </a:r>
            </a:p>
          </p:txBody>
        </p:sp>
      </p:grpSp>
      <p:grpSp>
        <p:nvGrpSpPr>
          <p:cNvPr name="Group 22" id="22"/>
          <p:cNvGrpSpPr/>
          <p:nvPr/>
        </p:nvGrpSpPr>
        <p:grpSpPr>
          <a:xfrm rot="0">
            <a:off x="12328425" y="8330888"/>
            <a:ext cx="4500000" cy="1008774"/>
            <a:chOff x="0" y="0"/>
            <a:chExt cx="6000000" cy="1345032"/>
          </a:xfrm>
        </p:grpSpPr>
        <p:sp>
          <p:nvSpPr>
            <p:cNvPr name="Freeform 23" id="23"/>
            <p:cNvSpPr/>
            <p:nvPr/>
          </p:nvSpPr>
          <p:spPr>
            <a:xfrm flipH="false" flipV="false" rot="0">
              <a:off x="0" y="0"/>
              <a:ext cx="6000000" cy="1345032"/>
            </a:xfrm>
            <a:custGeom>
              <a:avLst/>
              <a:gdLst/>
              <a:ahLst/>
              <a:cxnLst/>
              <a:rect r="r" b="b" t="t" l="l"/>
              <a:pathLst>
                <a:path h="1345032" w="6000000">
                  <a:moveTo>
                    <a:pt x="0" y="0"/>
                  </a:moveTo>
                  <a:lnTo>
                    <a:pt x="6000000" y="0"/>
                  </a:lnTo>
                  <a:lnTo>
                    <a:pt x="6000000" y="1345032"/>
                  </a:lnTo>
                  <a:lnTo>
                    <a:pt x="0" y="1345032"/>
                  </a:lnTo>
                  <a:close/>
                </a:path>
              </a:pathLst>
            </a:custGeom>
            <a:solidFill>
              <a:srgbClr val="000000">
                <a:alpha val="0"/>
              </a:srgbClr>
            </a:solidFill>
          </p:spPr>
        </p:sp>
        <p:sp>
          <p:nvSpPr>
            <p:cNvPr name="TextBox 24" id="24"/>
            <p:cNvSpPr txBox="true"/>
            <p:nvPr/>
          </p:nvSpPr>
          <p:spPr>
            <a:xfrm>
              <a:off x="0" y="-28575"/>
              <a:ext cx="6000000" cy="1373607"/>
            </a:xfrm>
            <a:prstGeom prst="rect">
              <a:avLst/>
            </a:prstGeom>
          </p:spPr>
          <p:txBody>
            <a:bodyPr anchor="t" rtlCol="false" tIns="0" lIns="0" bIns="0" rIns="0"/>
            <a:lstStyle/>
            <a:p>
              <a:pPr algn="l">
                <a:lnSpc>
                  <a:spcPts val="3060"/>
                </a:lnSpc>
              </a:pPr>
              <a:r>
                <a:rPr lang="en-US" sz="2550">
                  <a:solidFill>
                    <a:srgbClr val="000000"/>
                  </a:solidFill>
                  <a:latin typeface="Poppins"/>
                  <a:ea typeface="Poppins"/>
                  <a:cs typeface="Poppins"/>
                  <a:sym typeface="Poppins"/>
                </a:rPr>
                <a:t>Essential non-food household supplies</a:t>
              </a:r>
            </a:p>
          </p:txBody>
        </p:sp>
      </p:grpSp>
      <p:sp>
        <p:nvSpPr>
          <p:cNvPr name="Freeform 25" id="25"/>
          <p:cNvSpPr/>
          <p:nvPr/>
        </p:nvSpPr>
        <p:spPr>
          <a:xfrm flipH="false" flipV="false" rot="0">
            <a:off x="935476" y="3106275"/>
            <a:ext cx="3424725" cy="2506913"/>
          </a:xfrm>
          <a:custGeom>
            <a:avLst/>
            <a:gdLst/>
            <a:ahLst/>
            <a:cxnLst/>
            <a:rect r="r" b="b" t="t" l="l"/>
            <a:pathLst>
              <a:path h="2506913" w="3424725">
                <a:moveTo>
                  <a:pt x="0" y="0"/>
                </a:moveTo>
                <a:lnTo>
                  <a:pt x="3424726" y="0"/>
                </a:lnTo>
                <a:lnTo>
                  <a:pt x="3424726" y="2506913"/>
                </a:lnTo>
                <a:lnTo>
                  <a:pt x="0" y="2506913"/>
                </a:lnTo>
                <a:lnTo>
                  <a:pt x="0" y="0"/>
                </a:lnTo>
                <a:close/>
              </a:path>
            </a:pathLst>
          </a:custGeom>
          <a:blipFill>
            <a:blip r:embed="rId4"/>
            <a:stretch>
              <a:fillRect l="0" t="0" r="0" b="0"/>
            </a:stretch>
          </a:blipFill>
        </p:spPr>
      </p:sp>
      <p:sp>
        <p:nvSpPr>
          <p:cNvPr name="Freeform 26" id="26"/>
          <p:cNvSpPr/>
          <p:nvPr/>
        </p:nvSpPr>
        <p:spPr>
          <a:xfrm flipH="false" flipV="false" rot="0">
            <a:off x="11635912" y="5706321"/>
            <a:ext cx="4320000" cy="2356368"/>
          </a:xfrm>
          <a:custGeom>
            <a:avLst/>
            <a:gdLst/>
            <a:ahLst/>
            <a:cxnLst/>
            <a:rect r="r" b="b" t="t" l="l"/>
            <a:pathLst>
              <a:path h="2356368" w="4320000">
                <a:moveTo>
                  <a:pt x="0" y="0"/>
                </a:moveTo>
                <a:lnTo>
                  <a:pt x="4320000" y="0"/>
                </a:lnTo>
                <a:lnTo>
                  <a:pt x="4320000" y="2356368"/>
                </a:lnTo>
                <a:lnTo>
                  <a:pt x="0" y="2356368"/>
                </a:lnTo>
                <a:lnTo>
                  <a:pt x="0" y="0"/>
                </a:lnTo>
                <a:close/>
              </a:path>
            </a:pathLst>
          </a:custGeom>
          <a:blipFill>
            <a:blip r:embed="rId5"/>
            <a:stretch>
              <a:fillRect l="0" t="0" r="0" b="0"/>
            </a:stretch>
          </a:blipFill>
        </p:spPr>
      </p:sp>
      <p:sp>
        <p:nvSpPr>
          <p:cNvPr name="Freeform 27" id="27"/>
          <p:cNvSpPr/>
          <p:nvPr/>
        </p:nvSpPr>
        <p:spPr>
          <a:xfrm flipH="false" flipV="false" rot="0">
            <a:off x="5465025" y="5706342"/>
            <a:ext cx="4320000" cy="2356346"/>
          </a:xfrm>
          <a:custGeom>
            <a:avLst/>
            <a:gdLst/>
            <a:ahLst/>
            <a:cxnLst/>
            <a:rect r="r" b="b" t="t" l="l"/>
            <a:pathLst>
              <a:path h="2356346" w="4320000">
                <a:moveTo>
                  <a:pt x="0" y="0"/>
                </a:moveTo>
                <a:lnTo>
                  <a:pt x="4320000" y="0"/>
                </a:lnTo>
                <a:lnTo>
                  <a:pt x="4320000" y="2356346"/>
                </a:lnTo>
                <a:lnTo>
                  <a:pt x="0" y="2356346"/>
                </a:lnTo>
                <a:lnTo>
                  <a:pt x="0" y="0"/>
                </a:lnTo>
                <a:close/>
              </a:path>
            </a:pathLst>
          </a:custGeom>
          <a:blipFill>
            <a:blip r:embed="rId6"/>
            <a:stretch>
              <a:fillRect l="0" t="0" r="0" b="0"/>
            </a:stretch>
          </a:blipFill>
        </p:spPr>
      </p:sp>
      <p:sp>
        <p:nvSpPr>
          <p:cNvPr name="Freeform 28" id="28"/>
          <p:cNvSpPr/>
          <p:nvPr/>
        </p:nvSpPr>
        <p:spPr>
          <a:xfrm flipH="false" flipV="false" rot="0">
            <a:off x="11788498" y="2000025"/>
            <a:ext cx="4048237" cy="2208113"/>
          </a:xfrm>
          <a:custGeom>
            <a:avLst/>
            <a:gdLst/>
            <a:ahLst/>
            <a:cxnLst/>
            <a:rect r="r" b="b" t="t" l="l"/>
            <a:pathLst>
              <a:path h="2208113" w="4048237">
                <a:moveTo>
                  <a:pt x="0" y="0"/>
                </a:moveTo>
                <a:lnTo>
                  <a:pt x="4048238" y="0"/>
                </a:lnTo>
                <a:lnTo>
                  <a:pt x="4048238" y="2208113"/>
                </a:lnTo>
                <a:lnTo>
                  <a:pt x="0" y="2208113"/>
                </a:lnTo>
                <a:lnTo>
                  <a:pt x="0" y="0"/>
                </a:lnTo>
                <a:close/>
              </a:path>
            </a:pathLst>
          </a:custGeom>
          <a:blipFill>
            <a:blip r:embed="rId7"/>
            <a:stretch>
              <a:fillRect l="0" t="0" r="0" b="0"/>
            </a:stretch>
          </a:blipFill>
        </p:spPr>
      </p:sp>
      <p:sp>
        <p:nvSpPr>
          <p:cNvPr name="Freeform 29" id="29"/>
          <p:cNvSpPr/>
          <p:nvPr/>
        </p:nvSpPr>
        <p:spPr>
          <a:xfrm flipH="false" flipV="false" rot="0">
            <a:off x="5579325" y="2000014"/>
            <a:ext cx="4048254" cy="2208140"/>
          </a:xfrm>
          <a:custGeom>
            <a:avLst/>
            <a:gdLst/>
            <a:ahLst/>
            <a:cxnLst/>
            <a:rect r="r" b="b" t="t" l="l"/>
            <a:pathLst>
              <a:path h="2208140" w="4048254">
                <a:moveTo>
                  <a:pt x="0" y="0"/>
                </a:moveTo>
                <a:lnTo>
                  <a:pt x="4048254" y="0"/>
                </a:lnTo>
                <a:lnTo>
                  <a:pt x="4048254" y="2208140"/>
                </a:lnTo>
                <a:lnTo>
                  <a:pt x="0" y="2208140"/>
                </a:lnTo>
                <a:lnTo>
                  <a:pt x="0" y="0"/>
                </a:lnTo>
                <a:close/>
              </a:path>
            </a:pathLst>
          </a:custGeom>
          <a:blipFill>
            <a:blip r:embed="rId8"/>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90438" y="1684612"/>
            <a:ext cx="4114800" cy="7873200"/>
            <a:chOff x="0" y="0"/>
            <a:chExt cx="5486400" cy="10497600"/>
          </a:xfrm>
        </p:grpSpPr>
        <p:sp>
          <p:nvSpPr>
            <p:cNvPr name="Freeform 3" id="3"/>
            <p:cNvSpPr/>
            <p:nvPr/>
          </p:nvSpPr>
          <p:spPr>
            <a:xfrm flipH="false" flipV="false" rot="0">
              <a:off x="0" y="0"/>
              <a:ext cx="5486400" cy="10497566"/>
            </a:xfrm>
            <a:custGeom>
              <a:avLst/>
              <a:gdLst/>
              <a:ahLst/>
              <a:cxnLst/>
              <a:rect r="r" b="b" t="t" l="l"/>
              <a:pathLst>
                <a:path h="10497566" w="5486400">
                  <a:moveTo>
                    <a:pt x="0" y="251587"/>
                  </a:moveTo>
                  <a:cubicBezTo>
                    <a:pt x="0" y="112649"/>
                    <a:pt x="112649" y="0"/>
                    <a:pt x="251587" y="0"/>
                  </a:cubicBezTo>
                  <a:lnTo>
                    <a:pt x="5234813" y="0"/>
                  </a:lnTo>
                  <a:cubicBezTo>
                    <a:pt x="5373751" y="0"/>
                    <a:pt x="5486400" y="112649"/>
                    <a:pt x="5486400" y="251587"/>
                  </a:cubicBezTo>
                  <a:lnTo>
                    <a:pt x="5486400" y="10245979"/>
                  </a:lnTo>
                  <a:cubicBezTo>
                    <a:pt x="5486400" y="10384917"/>
                    <a:pt x="5373751" y="10497566"/>
                    <a:pt x="5234813" y="10497566"/>
                  </a:cubicBezTo>
                  <a:lnTo>
                    <a:pt x="251587" y="10497566"/>
                  </a:lnTo>
                  <a:cubicBezTo>
                    <a:pt x="112649" y="10497566"/>
                    <a:pt x="0" y="10384917"/>
                    <a:pt x="0" y="10245979"/>
                  </a:cubicBezTo>
                  <a:close/>
                </a:path>
              </a:pathLst>
            </a:custGeom>
            <a:solidFill>
              <a:srgbClr val="E9F1EE"/>
            </a:solidFill>
          </p:spPr>
        </p:sp>
      </p:grpSp>
      <p:grpSp>
        <p:nvGrpSpPr>
          <p:cNvPr name="Group 4" id="4"/>
          <p:cNvGrpSpPr/>
          <p:nvPr/>
        </p:nvGrpSpPr>
        <p:grpSpPr>
          <a:xfrm rot="0">
            <a:off x="315225" y="297450"/>
            <a:ext cx="17657550" cy="827550"/>
            <a:chOff x="0" y="0"/>
            <a:chExt cx="23543400" cy="1103400"/>
          </a:xfrm>
        </p:grpSpPr>
        <p:sp>
          <p:nvSpPr>
            <p:cNvPr name="Freeform 5" id="5"/>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6" id="6"/>
          <p:cNvGrpSpPr/>
          <p:nvPr/>
        </p:nvGrpSpPr>
        <p:grpSpPr>
          <a:xfrm rot="0">
            <a:off x="516000" y="354600"/>
            <a:ext cx="7576200" cy="713250"/>
            <a:chOff x="0" y="0"/>
            <a:chExt cx="10101600" cy="951000"/>
          </a:xfrm>
        </p:grpSpPr>
        <p:sp>
          <p:nvSpPr>
            <p:cNvPr name="Freeform 7" id="7"/>
            <p:cNvSpPr/>
            <p:nvPr/>
          </p:nvSpPr>
          <p:spPr>
            <a:xfrm flipH="false" flipV="false" rot="0">
              <a:off x="0" y="0"/>
              <a:ext cx="10101600" cy="951000"/>
            </a:xfrm>
            <a:custGeom>
              <a:avLst/>
              <a:gdLst/>
              <a:ahLst/>
              <a:cxnLst/>
              <a:rect r="r" b="b" t="t" l="l"/>
              <a:pathLst>
                <a:path h="951000" w="10101600">
                  <a:moveTo>
                    <a:pt x="0" y="0"/>
                  </a:moveTo>
                  <a:lnTo>
                    <a:pt x="10101600" y="0"/>
                  </a:lnTo>
                  <a:lnTo>
                    <a:pt x="10101600" y="951000"/>
                  </a:lnTo>
                  <a:lnTo>
                    <a:pt x="0" y="951000"/>
                  </a:lnTo>
                  <a:close/>
                </a:path>
              </a:pathLst>
            </a:custGeom>
            <a:solidFill>
              <a:srgbClr val="000000">
                <a:alpha val="0"/>
              </a:srgbClr>
            </a:solidFill>
          </p:spPr>
        </p:sp>
        <p:sp>
          <p:nvSpPr>
            <p:cNvPr name="TextBox 8" id="8"/>
            <p:cNvSpPr txBox="true"/>
            <p:nvPr/>
          </p:nvSpPr>
          <p:spPr>
            <a:xfrm>
              <a:off x="0" y="9525"/>
              <a:ext cx="10101600" cy="941475"/>
            </a:xfrm>
            <a:prstGeom prst="rect">
              <a:avLst/>
            </a:prstGeom>
          </p:spPr>
          <p:txBody>
            <a:bodyPr anchor="t" rtlCol="false" tIns="0" lIns="0" bIns="0" rIns="0"/>
            <a:lstStyle/>
            <a:p>
              <a:pPr algn="l">
                <a:lnSpc>
                  <a:spcPts val="3402"/>
                </a:lnSpc>
              </a:pPr>
              <a:r>
                <a:rPr lang="en-US" sz="3150">
                  <a:solidFill>
                    <a:srgbClr val="000000"/>
                  </a:solidFill>
                  <a:latin typeface="Poppins"/>
                  <a:ea typeface="Poppins"/>
                  <a:cs typeface="Poppins"/>
                  <a:sym typeface="Poppins"/>
                </a:rPr>
                <a:t>Identify </a:t>
              </a:r>
              <a:r>
                <a:rPr lang="en-US" sz="3150">
                  <a:solidFill>
                    <a:srgbClr val="027D5A"/>
                  </a:solidFill>
                  <a:latin typeface="Poppins"/>
                  <a:ea typeface="Poppins"/>
                  <a:cs typeface="Poppins"/>
                  <a:sym typeface="Poppins"/>
                </a:rPr>
                <a:t>Donatable Food</a:t>
              </a:r>
            </a:p>
          </p:txBody>
        </p:sp>
      </p:grpSp>
      <p:sp>
        <p:nvSpPr>
          <p:cNvPr name="Freeform 9" id="9"/>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3"/>
            <a:stretch>
              <a:fillRect l="0" t="0" r="-1" b="0"/>
            </a:stretch>
          </a:blipFill>
        </p:spPr>
      </p:sp>
      <p:grpSp>
        <p:nvGrpSpPr>
          <p:cNvPr name="Group 10" id="10"/>
          <p:cNvGrpSpPr/>
          <p:nvPr/>
        </p:nvGrpSpPr>
        <p:grpSpPr>
          <a:xfrm rot="0">
            <a:off x="1007738" y="6490012"/>
            <a:ext cx="3280050" cy="2160880"/>
            <a:chOff x="0" y="0"/>
            <a:chExt cx="4373400" cy="2881173"/>
          </a:xfrm>
        </p:grpSpPr>
        <p:sp>
          <p:nvSpPr>
            <p:cNvPr name="Freeform 11" id="11"/>
            <p:cNvSpPr/>
            <p:nvPr/>
          </p:nvSpPr>
          <p:spPr>
            <a:xfrm flipH="false" flipV="false" rot="0">
              <a:off x="0" y="0"/>
              <a:ext cx="4373400" cy="2881173"/>
            </a:xfrm>
            <a:custGeom>
              <a:avLst/>
              <a:gdLst/>
              <a:ahLst/>
              <a:cxnLst/>
              <a:rect r="r" b="b" t="t" l="l"/>
              <a:pathLst>
                <a:path h="2881173" w="4373400">
                  <a:moveTo>
                    <a:pt x="0" y="0"/>
                  </a:moveTo>
                  <a:lnTo>
                    <a:pt x="4373400" y="0"/>
                  </a:lnTo>
                  <a:lnTo>
                    <a:pt x="4373400" y="2881173"/>
                  </a:lnTo>
                  <a:lnTo>
                    <a:pt x="0" y="2881173"/>
                  </a:lnTo>
                  <a:close/>
                </a:path>
              </a:pathLst>
            </a:custGeom>
            <a:solidFill>
              <a:srgbClr val="000000">
                <a:alpha val="0"/>
              </a:srgbClr>
            </a:solidFill>
          </p:spPr>
        </p:sp>
        <p:sp>
          <p:nvSpPr>
            <p:cNvPr name="TextBox 12" id="12"/>
            <p:cNvSpPr txBox="true"/>
            <p:nvPr/>
          </p:nvSpPr>
          <p:spPr>
            <a:xfrm>
              <a:off x="0" y="-57150"/>
              <a:ext cx="4373400" cy="2938323"/>
            </a:xfrm>
            <a:prstGeom prst="rect">
              <a:avLst/>
            </a:prstGeom>
          </p:spPr>
          <p:txBody>
            <a:bodyPr anchor="ctr" rtlCol="false" tIns="0" lIns="0" bIns="0" rIns="0"/>
            <a:lstStyle/>
            <a:p>
              <a:pPr algn="ctr">
                <a:lnSpc>
                  <a:spcPts val="6480"/>
                </a:lnSpc>
              </a:pPr>
              <a:r>
                <a:rPr lang="en-US" b="true" sz="5400">
                  <a:solidFill>
                    <a:srgbClr val="000000"/>
                  </a:solidFill>
                  <a:latin typeface="Poppins Bold"/>
                  <a:ea typeface="Poppins Bold"/>
                  <a:cs typeface="Poppins Bold"/>
                  <a:sym typeface="Poppins Bold"/>
                </a:rPr>
                <a:t>Can</a:t>
              </a:r>
              <a:r>
                <a:rPr lang="en-US" b="true" sz="5400">
                  <a:solidFill>
                    <a:srgbClr val="000000"/>
                  </a:solidFill>
                  <a:latin typeface="Poppins Bold"/>
                  <a:ea typeface="Poppins Bold"/>
                  <a:cs typeface="Poppins Bold"/>
                  <a:sym typeface="Poppins Bold"/>
                </a:rPr>
                <a:t> Not Donate</a:t>
              </a:r>
            </a:p>
          </p:txBody>
        </p:sp>
      </p:grpSp>
      <p:grpSp>
        <p:nvGrpSpPr>
          <p:cNvPr name="Group 13" id="13"/>
          <p:cNvGrpSpPr/>
          <p:nvPr/>
        </p:nvGrpSpPr>
        <p:grpSpPr>
          <a:xfrm rot="0">
            <a:off x="5738325" y="4399088"/>
            <a:ext cx="3424500" cy="1008774"/>
            <a:chOff x="0" y="0"/>
            <a:chExt cx="4566000" cy="1345032"/>
          </a:xfrm>
        </p:grpSpPr>
        <p:sp>
          <p:nvSpPr>
            <p:cNvPr name="Freeform 14" id="14"/>
            <p:cNvSpPr/>
            <p:nvPr/>
          </p:nvSpPr>
          <p:spPr>
            <a:xfrm flipH="false" flipV="false" rot="0">
              <a:off x="0" y="0"/>
              <a:ext cx="4566000" cy="1345032"/>
            </a:xfrm>
            <a:custGeom>
              <a:avLst/>
              <a:gdLst/>
              <a:ahLst/>
              <a:cxnLst/>
              <a:rect r="r" b="b" t="t" l="l"/>
              <a:pathLst>
                <a:path h="1345032" w="4566000">
                  <a:moveTo>
                    <a:pt x="0" y="0"/>
                  </a:moveTo>
                  <a:lnTo>
                    <a:pt x="4566000" y="0"/>
                  </a:lnTo>
                  <a:lnTo>
                    <a:pt x="4566000" y="1345032"/>
                  </a:lnTo>
                  <a:lnTo>
                    <a:pt x="0" y="1345032"/>
                  </a:lnTo>
                  <a:close/>
                </a:path>
              </a:pathLst>
            </a:custGeom>
            <a:solidFill>
              <a:srgbClr val="000000">
                <a:alpha val="0"/>
              </a:srgbClr>
            </a:solidFill>
          </p:spPr>
        </p:sp>
        <p:sp>
          <p:nvSpPr>
            <p:cNvPr name="TextBox 15" id="15"/>
            <p:cNvSpPr txBox="true"/>
            <p:nvPr/>
          </p:nvSpPr>
          <p:spPr>
            <a:xfrm>
              <a:off x="0" y="-28575"/>
              <a:ext cx="4566000" cy="1373607"/>
            </a:xfrm>
            <a:prstGeom prst="rect">
              <a:avLst/>
            </a:prstGeom>
          </p:spPr>
          <p:txBody>
            <a:bodyPr anchor="t" rtlCol="false" tIns="0" lIns="0" bIns="0" rIns="0"/>
            <a:lstStyle/>
            <a:p>
              <a:pPr algn="l">
                <a:lnSpc>
                  <a:spcPts val="3060"/>
                </a:lnSpc>
              </a:pPr>
              <a:r>
                <a:rPr lang="en-US" sz="2550">
                  <a:solidFill>
                    <a:srgbClr val="000000"/>
                  </a:solidFill>
                  <a:latin typeface="Poppins"/>
                  <a:ea typeface="Poppins"/>
                  <a:cs typeface="Poppins"/>
                  <a:sym typeface="Poppins"/>
                </a:rPr>
                <a:t>Spoiled or contaminated food</a:t>
              </a:r>
            </a:p>
          </p:txBody>
        </p:sp>
      </p:grpSp>
      <p:grpSp>
        <p:nvGrpSpPr>
          <p:cNvPr name="Group 16" id="16"/>
          <p:cNvGrpSpPr/>
          <p:nvPr/>
        </p:nvGrpSpPr>
        <p:grpSpPr>
          <a:xfrm rot="0">
            <a:off x="9982050" y="4399088"/>
            <a:ext cx="3424500" cy="1389774"/>
            <a:chOff x="0" y="0"/>
            <a:chExt cx="4566000" cy="1853032"/>
          </a:xfrm>
        </p:grpSpPr>
        <p:sp>
          <p:nvSpPr>
            <p:cNvPr name="Freeform 17" id="17"/>
            <p:cNvSpPr/>
            <p:nvPr/>
          </p:nvSpPr>
          <p:spPr>
            <a:xfrm flipH="false" flipV="false" rot="0">
              <a:off x="0" y="0"/>
              <a:ext cx="4566000" cy="1853032"/>
            </a:xfrm>
            <a:custGeom>
              <a:avLst/>
              <a:gdLst/>
              <a:ahLst/>
              <a:cxnLst/>
              <a:rect r="r" b="b" t="t" l="l"/>
              <a:pathLst>
                <a:path h="1853032" w="4566000">
                  <a:moveTo>
                    <a:pt x="0" y="0"/>
                  </a:moveTo>
                  <a:lnTo>
                    <a:pt x="4566000" y="0"/>
                  </a:lnTo>
                  <a:lnTo>
                    <a:pt x="4566000" y="1853032"/>
                  </a:lnTo>
                  <a:lnTo>
                    <a:pt x="0" y="1853032"/>
                  </a:lnTo>
                  <a:close/>
                </a:path>
              </a:pathLst>
            </a:custGeom>
            <a:solidFill>
              <a:srgbClr val="000000">
                <a:alpha val="0"/>
              </a:srgbClr>
            </a:solidFill>
          </p:spPr>
        </p:sp>
        <p:sp>
          <p:nvSpPr>
            <p:cNvPr name="TextBox 18" id="18"/>
            <p:cNvSpPr txBox="true"/>
            <p:nvPr/>
          </p:nvSpPr>
          <p:spPr>
            <a:xfrm>
              <a:off x="0" y="-28575"/>
              <a:ext cx="4566000" cy="1881607"/>
            </a:xfrm>
            <a:prstGeom prst="rect">
              <a:avLst/>
            </a:prstGeom>
          </p:spPr>
          <p:txBody>
            <a:bodyPr anchor="t" rtlCol="false" tIns="0" lIns="0" bIns="0" rIns="0"/>
            <a:lstStyle/>
            <a:p>
              <a:pPr algn="l">
                <a:lnSpc>
                  <a:spcPts val="3060"/>
                </a:lnSpc>
              </a:pPr>
              <a:r>
                <a:rPr lang="en-US" sz="2550">
                  <a:solidFill>
                    <a:srgbClr val="000000"/>
                  </a:solidFill>
                  <a:latin typeface="Poppins"/>
                  <a:ea typeface="Poppins"/>
                  <a:cs typeface="Poppins"/>
                  <a:sym typeface="Poppins"/>
                </a:rPr>
                <a:t>Food stored outside a safe temperature range</a:t>
              </a:r>
            </a:p>
          </p:txBody>
        </p:sp>
      </p:grpSp>
      <p:grpSp>
        <p:nvGrpSpPr>
          <p:cNvPr name="Group 19" id="19"/>
          <p:cNvGrpSpPr/>
          <p:nvPr/>
        </p:nvGrpSpPr>
        <p:grpSpPr>
          <a:xfrm rot="0">
            <a:off x="5578162" y="8251462"/>
            <a:ext cx="6088950" cy="1589342"/>
            <a:chOff x="0" y="0"/>
            <a:chExt cx="8118600" cy="2119122"/>
          </a:xfrm>
        </p:grpSpPr>
        <p:sp>
          <p:nvSpPr>
            <p:cNvPr name="Freeform 20" id="20"/>
            <p:cNvSpPr/>
            <p:nvPr/>
          </p:nvSpPr>
          <p:spPr>
            <a:xfrm flipH="false" flipV="false" rot="0">
              <a:off x="0" y="0"/>
              <a:ext cx="8118600" cy="2119122"/>
            </a:xfrm>
            <a:custGeom>
              <a:avLst/>
              <a:gdLst/>
              <a:ahLst/>
              <a:cxnLst/>
              <a:rect r="r" b="b" t="t" l="l"/>
              <a:pathLst>
                <a:path h="2119122" w="8118600">
                  <a:moveTo>
                    <a:pt x="0" y="0"/>
                  </a:moveTo>
                  <a:lnTo>
                    <a:pt x="8118600" y="0"/>
                  </a:lnTo>
                  <a:lnTo>
                    <a:pt x="8118600" y="2119122"/>
                  </a:lnTo>
                  <a:lnTo>
                    <a:pt x="0" y="2119122"/>
                  </a:lnTo>
                  <a:close/>
                </a:path>
              </a:pathLst>
            </a:custGeom>
            <a:solidFill>
              <a:srgbClr val="000000">
                <a:alpha val="0"/>
              </a:srgbClr>
            </a:solidFill>
          </p:spPr>
        </p:sp>
        <p:sp>
          <p:nvSpPr>
            <p:cNvPr name="TextBox 21" id="21"/>
            <p:cNvSpPr txBox="true"/>
            <p:nvPr/>
          </p:nvSpPr>
          <p:spPr>
            <a:xfrm>
              <a:off x="0" y="-28575"/>
              <a:ext cx="8118600" cy="2147697"/>
            </a:xfrm>
            <a:prstGeom prst="rect">
              <a:avLst/>
            </a:prstGeom>
          </p:spPr>
          <p:txBody>
            <a:bodyPr anchor="t" rtlCol="false" tIns="0" lIns="0" bIns="0" rIns="0"/>
            <a:lstStyle/>
            <a:p>
              <a:pPr algn="l">
                <a:lnSpc>
                  <a:spcPts val="2700"/>
                </a:lnSpc>
              </a:pPr>
              <a:r>
                <a:rPr lang="en-US" sz="2250">
                  <a:solidFill>
                    <a:srgbClr val="000000"/>
                  </a:solidFill>
                  <a:latin typeface="Poppins"/>
                  <a:ea typeface="Poppins"/>
                  <a:cs typeface="Poppins"/>
                  <a:sym typeface="Poppins"/>
                </a:rPr>
                <a:t>Potentially Hazardous Food/Temperature Control for Safety (PHF/TCS) </a:t>
              </a:r>
              <a:r>
                <a:rPr lang="en-US" b="true" sz="2250">
                  <a:solidFill>
                    <a:srgbClr val="000000"/>
                  </a:solidFill>
                  <a:latin typeface="Poppins Bold"/>
                  <a:ea typeface="Poppins Bold"/>
                  <a:cs typeface="Poppins Bold"/>
                  <a:sym typeface="Poppins Bold"/>
                </a:rPr>
                <a:t>and</a:t>
              </a:r>
              <a:r>
                <a:rPr lang="en-US" sz="2250">
                  <a:solidFill>
                    <a:srgbClr val="000000"/>
                  </a:solidFill>
                  <a:latin typeface="Poppins"/>
                  <a:ea typeface="Poppins"/>
                  <a:cs typeface="Poppins"/>
                  <a:sym typeface="Poppins"/>
                </a:rPr>
                <a:t> has been prepped or opened (i.e., liquid eggs) for more than 7 days</a:t>
              </a:r>
            </a:p>
          </p:txBody>
        </p:sp>
      </p:grpSp>
      <p:grpSp>
        <p:nvGrpSpPr>
          <p:cNvPr name="Group 22" id="22"/>
          <p:cNvGrpSpPr/>
          <p:nvPr/>
        </p:nvGrpSpPr>
        <p:grpSpPr>
          <a:xfrm rot="0">
            <a:off x="12807375" y="8251462"/>
            <a:ext cx="4500000" cy="1008774"/>
            <a:chOff x="0" y="0"/>
            <a:chExt cx="6000000" cy="1345032"/>
          </a:xfrm>
        </p:grpSpPr>
        <p:sp>
          <p:nvSpPr>
            <p:cNvPr name="Freeform 23" id="23"/>
            <p:cNvSpPr/>
            <p:nvPr/>
          </p:nvSpPr>
          <p:spPr>
            <a:xfrm flipH="false" flipV="false" rot="0">
              <a:off x="0" y="0"/>
              <a:ext cx="6000000" cy="1345032"/>
            </a:xfrm>
            <a:custGeom>
              <a:avLst/>
              <a:gdLst/>
              <a:ahLst/>
              <a:cxnLst/>
              <a:rect r="r" b="b" t="t" l="l"/>
              <a:pathLst>
                <a:path h="1345032" w="6000000">
                  <a:moveTo>
                    <a:pt x="0" y="0"/>
                  </a:moveTo>
                  <a:lnTo>
                    <a:pt x="6000000" y="0"/>
                  </a:lnTo>
                  <a:lnTo>
                    <a:pt x="6000000" y="1345032"/>
                  </a:lnTo>
                  <a:lnTo>
                    <a:pt x="0" y="1345032"/>
                  </a:lnTo>
                  <a:close/>
                </a:path>
              </a:pathLst>
            </a:custGeom>
            <a:solidFill>
              <a:srgbClr val="000000">
                <a:alpha val="0"/>
              </a:srgbClr>
            </a:solidFill>
          </p:spPr>
        </p:sp>
        <p:sp>
          <p:nvSpPr>
            <p:cNvPr name="TextBox 24" id="24"/>
            <p:cNvSpPr txBox="true"/>
            <p:nvPr/>
          </p:nvSpPr>
          <p:spPr>
            <a:xfrm>
              <a:off x="0" y="-28575"/>
              <a:ext cx="6000000" cy="1373607"/>
            </a:xfrm>
            <a:prstGeom prst="rect">
              <a:avLst/>
            </a:prstGeom>
          </p:spPr>
          <p:txBody>
            <a:bodyPr anchor="t" rtlCol="false" tIns="0" lIns="0" bIns="0" rIns="0"/>
            <a:lstStyle/>
            <a:p>
              <a:pPr algn="l">
                <a:lnSpc>
                  <a:spcPts val="3060"/>
                </a:lnSpc>
              </a:pPr>
              <a:r>
                <a:rPr lang="en-US" sz="2550">
                  <a:solidFill>
                    <a:srgbClr val="000000"/>
                  </a:solidFill>
                  <a:latin typeface="Poppins"/>
                  <a:ea typeface="Poppins"/>
                  <a:cs typeface="Poppins"/>
                  <a:sym typeface="Poppins"/>
                </a:rPr>
                <a:t>PHF/TCS food not cooled to 41°F within 6 hours</a:t>
              </a:r>
            </a:p>
          </p:txBody>
        </p:sp>
      </p:grpSp>
      <p:sp>
        <p:nvSpPr>
          <p:cNvPr name="Freeform 25" id="25"/>
          <p:cNvSpPr/>
          <p:nvPr/>
        </p:nvSpPr>
        <p:spPr>
          <a:xfrm flipH="false" flipV="false" rot="0">
            <a:off x="720112" y="2876925"/>
            <a:ext cx="3855450" cy="2944162"/>
          </a:xfrm>
          <a:custGeom>
            <a:avLst/>
            <a:gdLst/>
            <a:ahLst/>
            <a:cxnLst/>
            <a:rect r="r" b="b" t="t" l="l"/>
            <a:pathLst>
              <a:path h="2944162" w="3855450">
                <a:moveTo>
                  <a:pt x="0" y="0"/>
                </a:moveTo>
                <a:lnTo>
                  <a:pt x="3855450" y="0"/>
                </a:lnTo>
                <a:lnTo>
                  <a:pt x="3855450" y="2944162"/>
                </a:lnTo>
                <a:lnTo>
                  <a:pt x="0" y="2944162"/>
                </a:lnTo>
                <a:lnTo>
                  <a:pt x="0" y="0"/>
                </a:lnTo>
                <a:close/>
              </a:path>
            </a:pathLst>
          </a:custGeom>
          <a:blipFill>
            <a:blip r:embed="rId4"/>
            <a:stretch>
              <a:fillRect l="5589" t="0" r="5578" b="7425"/>
            </a:stretch>
          </a:blipFill>
        </p:spPr>
      </p:sp>
      <p:sp>
        <p:nvSpPr>
          <p:cNvPr name="Freeform 26" id="26"/>
          <p:cNvSpPr/>
          <p:nvPr/>
        </p:nvSpPr>
        <p:spPr>
          <a:xfrm flipH="false" flipV="false" rot="0">
            <a:off x="12114862" y="5706321"/>
            <a:ext cx="4320000" cy="2356368"/>
          </a:xfrm>
          <a:custGeom>
            <a:avLst/>
            <a:gdLst/>
            <a:ahLst/>
            <a:cxnLst/>
            <a:rect r="r" b="b" t="t" l="l"/>
            <a:pathLst>
              <a:path h="2356368" w="4320000">
                <a:moveTo>
                  <a:pt x="0" y="0"/>
                </a:moveTo>
                <a:lnTo>
                  <a:pt x="4320000" y="0"/>
                </a:lnTo>
                <a:lnTo>
                  <a:pt x="4320000" y="2356368"/>
                </a:lnTo>
                <a:lnTo>
                  <a:pt x="0" y="2356368"/>
                </a:lnTo>
                <a:lnTo>
                  <a:pt x="0" y="0"/>
                </a:lnTo>
                <a:close/>
              </a:path>
            </a:pathLst>
          </a:custGeom>
          <a:blipFill>
            <a:blip r:embed="rId5"/>
            <a:stretch>
              <a:fillRect l="0" t="0" r="0" b="0"/>
            </a:stretch>
          </a:blipFill>
        </p:spPr>
      </p:sp>
      <p:sp>
        <p:nvSpPr>
          <p:cNvPr name="Freeform 27" id="27"/>
          <p:cNvSpPr/>
          <p:nvPr/>
        </p:nvSpPr>
        <p:spPr>
          <a:xfrm flipH="false" flipV="false" rot="0">
            <a:off x="6077325" y="5706342"/>
            <a:ext cx="4320000" cy="2356346"/>
          </a:xfrm>
          <a:custGeom>
            <a:avLst/>
            <a:gdLst/>
            <a:ahLst/>
            <a:cxnLst/>
            <a:rect r="r" b="b" t="t" l="l"/>
            <a:pathLst>
              <a:path h="2356346" w="4320000">
                <a:moveTo>
                  <a:pt x="0" y="0"/>
                </a:moveTo>
                <a:lnTo>
                  <a:pt x="4320000" y="0"/>
                </a:lnTo>
                <a:lnTo>
                  <a:pt x="4320000" y="2356346"/>
                </a:lnTo>
                <a:lnTo>
                  <a:pt x="0" y="2356346"/>
                </a:lnTo>
                <a:lnTo>
                  <a:pt x="0" y="0"/>
                </a:lnTo>
                <a:close/>
              </a:path>
            </a:pathLst>
          </a:custGeom>
          <a:blipFill>
            <a:blip r:embed="rId6"/>
            <a:stretch>
              <a:fillRect l="0" t="0" r="0" b="0"/>
            </a:stretch>
          </a:blipFill>
        </p:spPr>
      </p:sp>
      <p:sp>
        <p:nvSpPr>
          <p:cNvPr name="Freeform 28" id="28"/>
          <p:cNvSpPr/>
          <p:nvPr/>
        </p:nvSpPr>
        <p:spPr>
          <a:xfrm flipH="false" flipV="false" rot="0">
            <a:off x="9442124" y="2000025"/>
            <a:ext cx="4048238" cy="2208113"/>
          </a:xfrm>
          <a:custGeom>
            <a:avLst/>
            <a:gdLst/>
            <a:ahLst/>
            <a:cxnLst/>
            <a:rect r="r" b="b" t="t" l="l"/>
            <a:pathLst>
              <a:path h="2208113" w="4048238">
                <a:moveTo>
                  <a:pt x="0" y="0"/>
                </a:moveTo>
                <a:lnTo>
                  <a:pt x="4048237" y="0"/>
                </a:lnTo>
                <a:lnTo>
                  <a:pt x="4048237" y="2208113"/>
                </a:lnTo>
                <a:lnTo>
                  <a:pt x="0" y="2208113"/>
                </a:lnTo>
                <a:lnTo>
                  <a:pt x="0" y="0"/>
                </a:lnTo>
                <a:close/>
              </a:path>
            </a:pathLst>
          </a:custGeom>
          <a:blipFill>
            <a:blip r:embed="rId7"/>
            <a:stretch>
              <a:fillRect l="0" t="0" r="0" b="0"/>
            </a:stretch>
          </a:blipFill>
        </p:spPr>
      </p:sp>
      <p:sp>
        <p:nvSpPr>
          <p:cNvPr name="Freeform 29" id="29"/>
          <p:cNvSpPr/>
          <p:nvPr/>
        </p:nvSpPr>
        <p:spPr>
          <a:xfrm flipH="false" flipV="false" rot="0">
            <a:off x="5236425" y="2000014"/>
            <a:ext cx="4048254" cy="2208140"/>
          </a:xfrm>
          <a:custGeom>
            <a:avLst/>
            <a:gdLst/>
            <a:ahLst/>
            <a:cxnLst/>
            <a:rect r="r" b="b" t="t" l="l"/>
            <a:pathLst>
              <a:path h="2208140" w="4048254">
                <a:moveTo>
                  <a:pt x="0" y="0"/>
                </a:moveTo>
                <a:lnTo>
                  <a:pt x="4048254" y="0"/>
                </a:lnTo>
                <a:lnTo>
                  <a:pt x="4048254" y="2208140"/>
                </a:lnTo>
                <a:lnTo>
                  <a:pt x="0" y="2208140"/>
                </a:lnTo>
                <a:lnTo>
                  <a:pt x="0" y="0"/>
                </a:lnTo>
                <a:close/>
              </a:path>
            </a:pathLst>
          </a:custGeom>
          <a:blipFill>
            <a:blip r:embed="rId8"/>
            <a:stretch>
              <a:fillRect l="0" t="0" r="0" b="0"/>
            </a:stretch>
          </a:blipFill>
        </p:spPr>
      </p:sp>
      <p:grpSp>
        <p:nvGrpSpPr>
          <p:cNvPr name="Group 30" id="30"/>
          <p:cNvGrpSpPr/>
          <p:nvPr/>
        </p:nvGrpSpPr>
        <p:grpSpPr>
          <a:xfrm rot="0">
            <a:off x="14416125" y="4399088"/>
            <a:ext cx="3614850" cy="1008774"/>
            <a:chOff x="0" y="0"/>
            <a:chExt cx="4819800" cy="1345032"/>
          </a:xfrm>
        </p:grpSpPr>
        <p:sp>
          <p:nvSpPr>
            <p:cNvPr name="Freeform 31" id="31"/>
            <p:cNvSpPr/>
            <p:nvPr/>
          </p:nvSpPr>
          <p:spPr>
            <a:xfrm flipH="false" flipV="false" rot="0">
              <a:off x="0" y="0"/>
              <a:ext cx="4819800" cy="1345032"/>
            </a:xfrm>
            <a:custGeom>
              <a:avLst/>
              <a:gdLst/>
              <a:ahLst/>
              <a:cxnLst/>
              <a:rect r="r" b="b" t="t" l="l"/>
              <a:pathLst>
                <a:path h="1345032" w="4819800">
                  <a:moveTo>
                    <a:pt x="0" y="0"/>
                  </a:moveTo>
                  <a:lnTo>
                    <a:pt x="4819800" y="0"/>
                  </a:lnTo>
                  <a:lnTo>
                    <a:pt x="4819800" y="1345032"/>
                  </a:lnTo>
                  <a:lnTo>
                    <a:pt x="0" y="1345032"/>
                  </a:lnTo>
                  <a:close/>
                </a:path>
              </a:pathLst>
            </a:custGeom>
            <a:solidFill>
              <a:srgbClr val="000000">
                <a:alpha val="0"/>
              </a:srgbClr>
            </a:solidFill>
          </p:spPr>
        </p:sp>
        <p:sp>
          <p:nvSpPr>
            <p:cNvPr name="TextBox 32" id="32"/>
            <p:cNvSpPr txBox="true"/>
            <p:nvPr/>
          </p:nvSpPr>
          <p:spPr>
            <a:xfrm>
              <a:off x="0" y="-28575"/>
              <a:ext cx="4819800" cy="1373607"/>
            </a:xfrm>
            <a:prstGeom prst="rect">
              <a:avLst/>
            </a:prstGeom>
          </p:spPr>
          <p:txBody>
            <a:bodyPr anchor="t" rtlCol="false" tIns="0" lIns="0" bIns="0" rIns="0"/>
            <a:lstStyle/>
            <a:p>
              <a:pPr algn="l">
                <a:lnSpc>
                  <a:spcPts val="3060"/>
                </a:lnSpc>
              </a:pPr>
              <a:r>
                <a:rPr lang="en-US" sz="2550">
                  <a:solidFill>
                    <a:srgbClr val="000000"/>
                  </a:solidFill>
                  <a:latin typeface="Poppins"/>
                  <a:ea typeface="Poppins"/>
                  <a:cs typeface="Poppins"/>
                  <a:sym typeface="Poppins"/>
                </a:rPr>
                <a:t>Bulging cans or unsealed bags</a:t>
              </a:r>
            </a:p>
          </p:txBody>
        </p:sp>
      </p:grpSp>
      <p:sp>
        <p:nvSpPr>
          <p:cNvPr name="Freeform 33" id="33"/>
          <p:cNvSpPr/>
          <p:nvPr/>
        </p:nvSpPr>
        <p:spPr>
          <a:xfrm flipH="false" flipV="false" rot="0">
            <a:off x="13876198" y="2000025"/>
            <a:ext cx="4048237" cy="2208113"/>
          </a:xfrm>
          <a:custGeom>
            <a:avLst/>
            <a:gdLst/>
            <a:ahLst/>
            <a:cxnLst/>
            <a:rect r="r" b="b" t="t" l="l"/>
            <a:pathLst>
              <a:path h="2208113" w="4048237">
                <a:moveTo>
                  <a:pt x="0" y="0"/>
                </a:moveTo>
                <a:lnTo>
                  <a:pt x="4048238" y="0"/>
                </a:lnTo>
                <a:lnTo>
                  <a:pt x="4048238" y="2208113"/>
                </a:lnTo>
                <a:lnTo>
                  <a:pt x="0" y="2208113"/>
                </a:lnTo>
                <a:lnTo>
                  <a:pt x="0" y="0"/>
                </a:lnTo>
                <a:close/>
              </a:path>
            </a:pathLst>
          </a:custGeom>
          <a:blipFill>
            <a:blip r:embed="rId9"/>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15225" y="297450"/>
            <a:ext cx="17657550" cy="827550"/>
            <a:chOff x="0" y="0"/>
            <a:chExt cx="23543400" cy="1103400"/>
          </a:xfrm>
        </p:grpSpPr>
        <p:sp>
          <p:nvSpPr>
            <p:cNvPr name="Freeform 3" id="3"/>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4" id="4"/>
          <p:cNvGrpSpPr/>
          <p:nvPr/>
        </p:nvGrpSpPr>
        <p:grpSpPr>
          <a:xfrm rot="0">
            <a:off x="516000" y="354600"/>
            <a:ext cx="10237050" cy="713250"/>
            <a:chOff x="0" y="0"/>
            <a:chExt cx="13649400" cy="951000"/>
          </a:xfrm>
        </p:grpSpPr>
        <p:sp>
          <p:nvSpPr>
            <p:cNvPr name="Freeform 5" id="5"/>
            <p:cNvSpPr/>
            <p:nvPr/>
          </p:nvSpPr>
          <p:spPr>
            <a:xfrm flipH="false" flipV="false" rot="0">
              <a:off x="0" y="0"/>
              <a:ext cx="13649399" cy="951000"/>
            </a:xfrm>
            <a:custGeom>
              <a:avLst/>
              <a:gdLst/>
              <a:ahLst/>
              <a:cxnLst/>
              <a:rect r="r" b="b" t="t" l="l"/>
              <a:pathLst>
                <a:path h="951000" w="13649399">
                  <a:moveTo>
                    <a:pt x="0" y="0"/>
                  </a:moveTo>
                  <a:lnTo>
                    <a:pt x="13649399" y="0"/>
                  </a:lnTo>
                  <a:lnTo>
                    <a:pt x="13649399" y="951000"/>
                  </a:lnTo>
                  <a:lnTo>
                    <a:pt x="0" y="951000"/>
                  </a:lnTo>
                  <a:close/>
                </a:path>
              </a:pathLst>
            </a:custGeom>
            <a:solidFill>
              <a:srgbClr val="000000">
                <a:alpha val="0"/>
              </a:srgbClr>
            </a:solidFill>
          </p:spPr>
        </p:sp>
        <p:sp>
          <p:nvSpPr>
            <p:cNvPr name="TextBox 6" id="6"/>
            <p:cNvSpPr txBox="true"/>
            <p:nvPr/>
          </p:nvSpPr>
          <p:spPr>
            <a:xfrm>
              <a:off x="0" y="9525"/>
              <a:ext cx="13649400" cy="941475"/>
            </a:xfrm>
            <a:prstGeom prst="rect">
              <a:avLst/>
            </a:prstGeom>
          </p:spPr>
          <p:txBody>
            <a:bodyPr anchor="t" rtlCol="false" tIns="0" lIns="0" bIns="0" rIns="0"/>
            <a:lstStyle/>
            <a:p>
              <a:pPr algn="l">
                <a:lnSpc>
                  <a:spcPts val="3402"/>
                </a:lnSpc>
              </a:pPr>
              <a:r>
                <a:rPr lang="en-US" sz="3150">
                  <a:solidFill>
                    <a:srgbClr val="000000"/>
                  </a:solidFill>
                  <a:latin typeface="Poppins"/>
                  <a:ea typeface="Poppins"/>
                  <a:cs typeface="Poppins"/>
                  <a:sym typeface="Poppins"/>
                </a:rPr>
                <a:t>Packaging and Preparing Donations</a:t>
              </a:r>
            </a:p>
          </p:txBody>
        </p:sp>
      </p:grpSp>
      <p:sp>
        <p:nvSpPr>
          <p:cNvPr name="Freeform 7" id="7"/>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3"/>
            <a:stretch>
              <a:fillRect l="0" t="0" r="-1" b="0"/>
            </a:stretch>
          </a:blipFill>
        </p:spPr>
      </p:sp>
      <p:grpSp>
        <p:nvGrpSpPr>
          <p:cNvPr name="Group 8" id="8"/>
          <p:cNvGrpSpPr/>
          <p:nvPr/>
        </p:nvGrpSpPr>
        <p:grpSpPr>
          <a:xfrm rot="0">
            <a:off x="8356872" y="4745362"/>
            <a:ext cx="8149050" cy="2632050"/>
            <a:chOff x="0" y="0"/>
            <a:chExt cx="10865400" cy="3509400"/>
          </a:xfrm>
        </p:grpSpPr>
        <p:sp>
          <p:nvSpPr>
            <p:cNvPr name="Freeform 9" id="9"/>
            <p:cNvSpPr/>
            <p:nvPr/>
          </p:nvSpPr>
          <p:spPr>
            <a:xfrm flipH="false" flipV="false" rot="0">
              <a:off x="0" y="0"/>
              <a:ext cx="10865400" cy="3509400"/>
            </a:xfrm>
            <a:custGeom>
              <a:avLst/>
              <a:gdLst/>
              <a:ahLst/>
              <a:cxnLst/>
              <a:rect r="r" b="b" t="t" l="l"/>
              <a:pathLst>
                <a:path h="3509400" w="10865400">
                  <a:moveTo>
                    <a:pt x="0" y="0"/>
                  </a:moveTo>
                  <a:lnTo>
                    <a:pt x="10865400" y="0"/>
                  </a:lnTo>
                  <a:lnTo>
                    <a:pt x="10865400" y="3509400"/>
                  </a:lnTo>
                  <a:lnTo>
                    <a:pt x="0" y="3509400"/>
                  </a:lnTo>
                  <a:close/>
                </a:path>
              </a:pathLst>
            </a:custGeom>
            <a:solidFill>
              <a:srgbClr val="000000">
                <a:alpha val="0"/>
              </a:srgbClr>
            </a:solidFill>
          </p:spPr>
        </p:sp>
        <p:sp>
          <p:nvSpPr>
            <p:cNvPr name="TextBox 10" id="10"/>
            <p:cNvSpPr txBox="true"/>
            <p:nvPr/>
          </p:nvSpPr>
          <p:spPr>
            <a:xfrm>
              <a:off x="0" y="-66675"/>
              <a:ext cx="10865400" cy="3576075"/>
            </a:xfrm>
            <a:prstGeom prst="rect">
              <a:avLst/>
            </a:prstGeom>
          </p:spPr>
          <p:txBody>
            <a:bodyPr anchor="t" rtlCol="false" tIns="0" lIns="0" bIns="0" rIns="0"/>
            <a:lstStyle/>
            <a:p>
              <a:pPr algn="l">
                <a:lnSpc>
                  <a:spcPts val="3311"/>
                </a:lnSpc>
              </a:pPr>
              <a:r>
                <a:rPr lang="en-US" b="true" sz="2400">
                  <a:solidFill>
                    <a:srgbClr val="000000"/>
                  </a:solidFill>
                  <a:latin typeface="Poppins Bold"/>
                  <a:ea typeface="Poppins Bold"/>
                  <a:cs typeface="Poppins Bold"/>
                  <a:sym typeface="Poppins Bold"/>
                </a:rPr>
                <a:t>Do not directly mix</a:t>
              </a:r>
              <a:r>
                <a:rPr lang="en-US" sz="2400">
                  <a:solidFill>
                    <a:srgbClr val="000000"/>
                  </a:solidFill>
                  <a:latin typeface="Poppins"/>
                  <a:ea typeface="Poppins"/>
                  <a:cs typeface="Poppins"/>
                  <a:sym typeface="Poppins"/>
                </a:rPr>
                <a:t> different types of meats or foods in aluminum trays, quart containers, or plastic bags. For instance, rice must be packaged separately from steamed carrots.</a:t>
              </a:r>
            </a:p>
            <a:p>
              <a:pPr algn="l">
                <a:lnSpc>
                  <a:spcPts val="2897"/>
                </a:lnSpc>
              </a:pPr>
            </a:p>
            <a:p>
              <a:pPr algn="l">
                <a:lnSpc>
                  <a:spcPts val="2897"/>
                </a:lnSpc>
              </a:pPr>
            </a:p>
          </p:txBody>
        </p:sp>
      </p:grpSp>
      <p:grpSp>
        <p:nvGrpSpPr>
          <p:cNvPr name="Group 11" id="11"/>
          <p:cNvGrpSpPr/>
          <p:nvPr/>
        </p:nvGrpSpPr>
        <p:grpSpPr>
          <a:xfrm rot="0">
            <a:off x="8333888" y="2446257"/>
            <a:ext cx="7893450" cy="1782450"/>
            <a:chOff x="0" y="0"/>
            <a:chExt cx="10524600" cy="2376600"/>
          </a:xfrm>
        </p:grpSpPr>
        <p:sp>
          <p:nvSpPr>
            <p:cNvPr name="Freeform 12" id="12"/>
            <p:cNvSpPr/>
            <p:nvPr/>
          </p:nvSpPr>
          <p:spPr>
            <a:xfrm flipH="false" flipV="false" rot="0">
              <a:off x="0" y="0"/>
              <a:ext cx="10524600" cy="2376600"/>
            </a:xfrm>
            <a:custGeom>
              <a:avLst/>
              <a:gdLst/>
              <a:ahLst/>
              <a:cxnLst/>
              <a:rect r="r" b="b" t="t" l="l"/>
              <a:pathLst>
                <a:path h="2376600" w="10524600">
                  <a:moveTo>
                    <a:pt x="0" y="0"/>
                  </a:moveTo>
                  <a:lnTo>
                    <a:pt x="10524600" y="0"/>
                  </a:lnTo>
                  <a:lnTo>
                    <a:pt x="10524600" y="2376600"/>
                  </a:lnTo>
                  <a:lnTo>
                    <a:pt x="0" y="2376600"/>
                  </a:lnTo>
                  <a:close/>
                </a:path>
              </a:pathLst>
            </a:custGeom>
            <a:solidFill>
              <a:srgbClr val="000000">
                <a:alpha val="0"/>
              </a:srgbClr>
            </a:solidFill>
          </p:spPr>
        </p:sp>
        <p:sp>
          <p:nvSpPr>
            <p:cNvPr name="TextBox 13" id="13"/>
            <p:cNvSpPr txBox="true"/>
            <p:nvPr/>
          </p:nvSpPr>
          <p:spPr>
            <a:xfrm>
              <a:off x="0" y="-66675"/>
              <a:ext cx="10524600" cy="2443275"/>
            </a:xfrm>
            <a:prstGeom prst="rect">
              <a:avLst/>
            </a:prstGeom>
          </p:spPr>
          <p:txBody>
            <a:bodyPr anchor="t" rtlCol="false" tIns="0" lIns="0" bIns="0" rIns="0"/>
            <a:lstStyle/>
            <a:p>
              <a:pPr algn="l">
                <a:lnSpc>
                  <a:spcPts val="3311"/>
                </a:lnSpc>
              </a:pPr>
              <a:r>
                <a:rPr lang="en-US" b="true" sz="2400">
                  <a:solidFill>
                    <a:srgbClr val="000000"/>
                  </a:solidFill>
                  <a:latin typeface="Poppins Bold"/>
                  <a:ea typeface="Poppins Bold"/>
                  <a:cs typeface="Poppins Bold"/>
                  <a:sym typeface="Poppins Bold"/>
                </a:rPr>
                <a:t>Label </a:t>
              </a:r>
              <a:r>
                <a:rPr lang="en-US" sz="2400">
                  <a:solidFill>
                    <a:srgbClr val="000000"/>
                  </a:solidFill>
                  <a:latin typeface="Poppins"/>
                  <a:ea typeface="Poppins"/>
                  <a:cs typeface="Poppins"/>
                  <a:sym typeface="Poppins"/>
                </a:rPr>
                <a:t>each donation bag/container with a small description of what the food is, list any allergens, and add the prepared on date/expiration/best by date, if applicable.</a:t>
              </a:r>
            </a:p>
          </p:txBody>
        </p:sp>
      </p:grpSp>
      <p:grpSp>
        <p:nvGrpSpPr>
          <p:cNvPr name="Group 14" id="14"/>
          <p:cNvGrpSpPr/>
          <p:nvPr/>
        </p:nvGrpSpPr>
        <p:grpSpPr>
          <a:xfrm rot="0">
            <a:off x="7638375" y="4757720"/>
            <a:ext cx="483300" cy="483300"/>
            <a:chOff x="0" y="0"/>
            <a:chExt cx="644400" cy="644400"/>
          </a:xfrm>
        </p:grpSpPr>
        <p:sp>
          <p:nvSpPr>
            <p:cNvPr name="Freeform 15" id="15"/>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16" id="16"/>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2</a:t>
              </a:r>
            </a:p>
          </p:txBody>
        </p:sp>
      </p:grpSp>
      <p:grpSp>
        <p:nvGrpSpPr>
          <p:cNvPr name="Group 17" id="17"/>
          <p:cNvGrpSpPr/>
          <p:nvPr/>
        </p:nvGrpSpPr>
        <p:grpSpPr>
          <a:xfrm rot="0">
            <a:off x="7638375" y="2458632"/>
            <a:ext cx="483300" cy="483300"/>
            <a:chOff x="0" y="0"/>
            <a:chExt cx="644400" cy="644400"/>
          </a:xfrm>
        </p:grpSpPr>
        <p:sp>
          <p:nvSpPr>
            <p:cNvPr name="Freeform 18" id="18"/>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19" id="19"/>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1</a:t>
              </a:r>
            </a:p>
          </p:txBody>
        </p:sp>
      </p:grpSp>
      <p:sp>
        <p:nvSpPr>
          <p:cNvPr name="AutoShape 20" id="20"/>
          <p:cNvSpPr/>
          <p:nvPr/>
        </p:nvSpPr>
        <p:spPr>
          <a:xfrm>
            <a:off x="6964978" y="3849807"/>
            <a:ext cx="1830093" cy="9525"/>
          </a:xfrm>
          <a:prstGeom prst="line">
            <a:avLst/>
          </a:prstGeom>
          <a:ln cap="rnd" w="9525">
            <a:solidFill>
              <a:srgbClr val="E7E9EA"/>
            </a:solidFill>
            <a:prstDash val="solid"/>
            <a:headEnd type="none" len="sm" w="sm"/>
            <a:tailEnd type="none" len="sm" w="sm"/>
          </a:ln>
        </p:spPr>
      </p:sp>
      <p:sp>
        <p:nvSpPr>
          <p:cNvPr name="AutoShape 21" id="21"/>
          <p:cNvSpPr/>
          <p:nvPr/>
        </p:nvSpPr>
        <p:spPr>
          <a:xfrm>
            <a:off x="7046201" y="6067670"/>
            <a:ext cx="1667649" cy="9525"/>
          </a:xfrm>
          <a:prstGeom prst="line">
            <a:avLst/>
          </a:prstGeom>
          <a:ln cap="rnd" w="9525">
            <a:solidFill>
              <a:srgbClr val="E7E9EA"/>
            </a:solidFill>
            <a:prstDash val="solid"/>
            <a:headEnd type="none" len="sm" w="sm"/>
            <a:tailEnd type="none" len="sm" w="sm"/>
          </a:ln>
        </p:spPr>
      </p:sp>
      <p:grpSp>
        <p:nvGrpSpPr>
          <p:cNvPr name="Group 22" id="22"/>
          <p:cNvGrpSpPr/>
          <p:nvPr/>
        </p:nvGrpSpPr>
        <p:grpSpPr>
          <a:xfrm rot="0">
            <a:off x="8356874" y="6881727"/>
            <a:ext cx="6507900" cy="932850"/>
            <a:chOff x="0" y="0"/>
            <a:chExt cx="8677200" cy="1243800"/>
          </a:xfrm>
        </p:grpSpPr>
        <p:sp>
          <p:nvSpPr>
            <p:cNvPr name="Freeform 23" id="23"/>
            <p:cNvSpPr/>
            <p:nvPr/>
          </p:nvSpPr>
          <p:spPr>
            <a:xfrm flipH="false" flipV="false" rot="0">
              <a:off x="0" y="0"/>
              <a:ext cx="8677200" cy="1243800"/>
            </a:xfrm>
            <a:custGeom>
              <a:avLst/>
              <a:gdLst/>
              <a:ahLst/>
              <a:cxnLst/>
              <a:rect r="r" b="b" t="t" l="l"/>
              <a:pathLst>
                <a:path h="1243800" w="8677200">
                  <a:moveTo>
                    <a:pt x="0" y="0"/>
                  </a:moveTo>
                  <a:lnTo>
                    <a:pt x="8677200" y="0"/>
                  </a:lnTo>
                  <a:lnTo>
                    <a:pt x="8677200" y="1243800"/>
                  </a:lnTo>
                  <a:lnTo>
                    <a:pt x="0" y="1243800"/>
                  </a:lnTo>
                  <a:close/>
                </a:path>
              </a:pathLst>
            </a:custGeom>
            <a:solidFill>
              <a:srgbClr val="000000">
                <a:alpha val="0"/>
              </a:srgbClr>
            </a:solidFill>
          </p:spPr>
        </p:sp>
        <p:sp>
          <p:nvSpPr>
            <p:cNvPr name="TextBox 24" id="24"/>
            <p:cNvSpPr txBox="true"/>
            <p:nvPr/>
          </p:nvSpPr>
          <p:spPr>
            <a:xfrm>
              <a:off x="0" y="-66675"/>
              <a:ext cx="8677200" cy="1310475"/>
            </a:xfrm>
            <a:prstGeom prst="rect">
              <a:avLst/>
            </a:prstGeom>
          </p:spPr>
          <p:txBody>
            <a:bodyPr anchor="t" rtlCol="false" tIns="0" lIns="0" bIns="0" rIns="0"/>
            <a:lstStyle/>
            <a:p>
              <a:pPr algn="l">
                <a:lnSpc>
                  <a:spcPts val="3311"/>
                </a:lnSpc>
              </a:pPr>
              <a:r>
                <a:rPr lang="en-US" sz="2400">
                  <a:solidFill>
                    <a:srgbClr val="000000"/>
                  </a:solidFill>
                  <a:latin typeface="Poppins"/>
                  <a:ea typeface="Poppins"/>
                  <a:cs typeface="Poppins"/>
                  <a:sym typeface="Poppins"/>
                </a:rPr>
                <a:t>Keep uncooked meats in </a:t>
              </a:r>
              <a:r>
                <a:rPr lang="en-US" b="true" sz="2400">
                  <a:solidFill>
                    <a:srgbClr val="000000"/>
                  </a:solidFill>
                  <a:latin typeface="Poppins Bold"/>
                  <a:ea typeface="Poppins Bold"/>
                  <a:cs typeface="Poppins Bold"/>
                  <a:sym typeface="Poppins Bold"/>
                </a:rPr>
                <a:t>separate containers.</a:t>
              </a:r>
            </a:p>
          </p:txBody>
        </p:sp>
      </p:grpSp>
      <p:grpSp>
        <p:nvGrpSpPr>
          <p:cNvPr name="Group 25" id="25"/>
          <p:cNvGrpSpPr/>
          <p:nvPr/>
        </p:nvGrpSpPr>
        <p:grpSpPr>
          <a:xfrm rot="0">
            <a:off x="7638375" y="6894102"/>
            <a:ext cx="483300" cy="483300"/>
            <a:chOff x="0" y="0"/>
            <a:chExt cx="644400" cy="644400"/>
          </a:xfrm>
        </p:grpSpPr>
        <p:sp>
          <p:nvSpPr>
            <p:cNvPr name="Freeform 26" id="26"/>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27" id="27"/>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3</a:t>
              </a:r>
            </a:p>
          </p:txBody>
        </p:sp>
      </p:grpSp>
      <p:sp>
        <p:nvSpPr>
          <p:cNvPr name="AutoShape 28" id="28"/>
          <p:cNvSpPr/>
          <p:nvPr/>
        </p:nvSpPr>
        <p:spPr>
          <a:xfrm>
            <a:off x="7412702" y="7837527"/>
            <a:ext cx="934647" cy="9525"/>
          </a:xfrm>
          <a:prstGeom prst="line">
            <a:avLst/>
          </a:prstGeom>
          <a:ln cap="rnd" w="9525">
            <a:solidFill>
              <a:srgbClr val="E7E9EA"/>
            </a:solidFill>
            <a:prstDash val="solid"/>
            <a:headEnd type="none" len="sm" w="sm"/>
            <a:tailEnd type="none" len="sm" w="sm"/>
          </a:ln>
        </p:spPr>
      </p:sp>
      <p:grpSp>
        <p:nvGrpSpPr>
          <p:cNvPr name="Group 29" id="29"/>
          <p:cNvGrpSpPr/>
          <p:nvPr/>
        </p:nvGrpSpPr>
        <p:grpSpPr>
          <a:xfrm rot="0">
            <a:off x="8356875" y="8297595"/>
            <a:ext cx="8722350" cy="1015594"/>
            <a:chOff x="0" y="0"/>
            <a:chExt cx="11629800" cy="1354125"/>
          </a:xfrm>
        </p:grpSpPr>
        <p:sp>
          <p:nvSpPr>
            <p:cNvPr name="Freeform 30" id="30"/>
            <p:cNvSpPr/>
            <p:nvPr/>
          </p:nvSpPr>
          <p:spPr>
            <a:xfrm flipH="false" flipV="false" rot="0">
              <a:off x="0" y="0"/>
              <a:ext cx="11629800" cy="1354125"/>
            </a:xfrm>
            <a:custGeom>
              <a:avLst/>
              <a:gdLst/>
              <a:ahLst/>
              <a:cxnLst/>
              <a:rect r="r" b="b" t="t" l="l"/>
              <a:pathLst>
                <a:path h="1354125" w="11629800">
                  <a:moveTo>
                    <a:pt x="0" y="0"/>
                  </a:moveTo>
                  <a:lnTo>
                    <a:pt x="11629800" y="0"/>
                  </a:lnTo>
                  <a:lnTo>
                    <a:pt x="11629800" y="1354125"/>
                  </a:lnTo>
                  <a:lnTo>
                    <a:pt x="0" y="1354125"/>
                  </a:lnTo>
                  <a:close/>
                </a:path>
              </a:pathLst>
            </a:custGeom>
            <a:solidFill>
              <a:srgbClr val="000000">
                <a:alpha val="0"/>
              </a:srgbClr>
            </a:solidFill>
          </p:spPr>
        </p:sp>
        <p:sp>
          <p:nvSpPr>
            <p:cNvPr name="TextBox 31" id="31"/>
            <p:cNvSpPr txBox="true"/>
            <p:nvPr/>
          </p:nvSpPr>
          <p:spPr>
            <a:xfrm>
              <a:off x="0" y="-66675"/>
              <a:ext cx="11629800" cy="1420800"/>
            </a:xfrm>
            <a:prstGeom prst="rect">
              <a:avLst/>
            </a:prstGeom>
          </p:spPr>
          <p:txBody>
            <a:bodyPr anchor="t" rtlCol="false" tIns="0" lIns="0" bIns="0" rIns="0"/>
            <a:lstStyle/>
            <a:p>
              <a:pPr algn="l">
                <a:lnSpc>
                  <a:spcPts val="3311"/>
                </a:lnSpc>
              </a:pPr>
              <a:r>
                <a:rPr lang="en-US" sz="2400">
                  <a:solidFill>
                    <a:srgbClr val="000000"/>
                  </a:solidFill>
                  <a:latin typeface="Poppins"/>
                  <a:ea typeface="Poppins"/>
                  <a:cs typeface="Poppins"/>
                  <a:sym typeface="Poppins"/>
                </a:rPr>
                <a:t>PHF/TCS food must cool to 70°F within 2 hours and then to 41°F within 4 hours.</a:t>
              </a:r>
            </a:p>
          </p:txBody>
        </p:sp>
      </p:grpSp>
      <p:grpSp>
        <p:nvGrpSpPr>
          <p:cNvPr name="Group 32" id="32"/>
          <p:cNvGrpSpPr/>
          <p:nvPr/>
        </p:nvGrpSpPr>
        <p:grpSpPr>
          <a:xfrm rot="0">
            <a:off x="7638375" y="8309952"/>
            <a:ext cx="483300" cy="483300"/>
            <a:chOff x="0" y="0"/>
            <a:chExt cx="644400" cy="644400"/>
          </a:xfrm>
        </p:grpSpPr>
        <p:sp>
          <p:nvSpPr>
            <p:cNvPr name="Freeform 33" id="33"/>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34" id="34"/>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4</a:t>
              </a:r>
            </a:p>
          </p:txBody>
        </p:sp>
      </p:grpSp>
      <p:sp>
        <p:nvSpPr>
          <p:cNvPr name="Freeform 35" id="35"/>
          <p:cNvSpPr/>
          <p:nvPr/>
        </p:nvSpPr>
        <p:spPr>
          <a:xfrm flipH="false" flipV="false" rot="0">
            <a:off x="4027797" y="2014125"/>
            <a:ext cx="2731500" cy="3642300"/>
          </a:xfrm>
          <a:custGeom>
            <a:avLst/>
            <a:gdLst/>
            <a:ahLst/>
            <a:cxnLst/>
            <a:rect r="r" b="b" t="t" l="l"/>
            <a:pathLst>
              <a:path h="3642300" w="2731500">
                <a:moveTo>
                  <a:pt x="0" y="0"/>
                </a:moveTo>
                <a:lnTo>
                  <a:pt x="2731500" y="0"/>
                </a:lnTo>
                <a:lnTo>
                  <a:pt x="2731500" y="3642300"/>
                </a:lnTo>
                <a:lnTo>
                  <a:pt x="0" y="3642300"/>
                </a:lnTo>
                <a:lnTo>
                  <a:pt x="0" y="0"/>
                </a:lnTo>
                <a:close/>
              </a:path>
            </a:pathLst>
          </a:custGeom>
          <a:blipFill>
            <a:blip r:embed="rId4"/>
            <a:stretch>
              <a:fillRect l="-28888" t="0" r="-71015" b="0"/>
            </a:stretch>
          </a:blipFill>
        </p:spPr>
      </p:sp>
      <p:sp>
        <p:nvSpPr>
          <p:cNvPr name="Freeform 36" id="36"/>
          <p:cNvSpPr/>
          <p:nvPr/>
        </p:nvSpPr>
        <p:spPr>
          <a:xfrm flipH="false" flipV="false" rot="0">
            <a:off x="516000" y="2019712"/>
            <a:ext cx="3299400" cy="3642300"/>
          </a:xfrm>
          <a:custGeom>
            <a:avLst/>
            <a:gdLst/>
            <a:ahLst/>
            <a:cxnLst/>
            <a:rect r="r" b="b" t="t" l="l"/>
            <a:pathLst>
              <a:path h="3642300" w="3299400">
                <a:moveTo>
                  <a:pt x="0" y="0"/>
                </a:moveTo>
                <a:lnTo>
                  <a:pt x="3299400" y="0"/>
                </a:lnTo>
                <a:lnTo>
                  <a:pt x="3299400" y="3642300"/>
                </a:lnTo>
                <a:lnTo>
                  <a:pt x="0" y="3642300"/>
                </a:lnTo>
                <a:lnTo>
                  <a:pt x="0" y="0"/>
                </a:lnTo>
                <a:close/>
              </a:path>
            </a:pathLst>
          </a:custGeom>
          <a:blipFill>
            <a:blip r:embed="rId5"/>
            <a:stretch>
              <a:fillRect l="-24589" t="0" r="-45782" b="0"/>
            </a:stretch>
          </a:blipFill>
        </p:spPr>
      </p:sp>
      <p:grpSp>
        <p:nvGrpSpPr>
          <p:cNvPr name="Group 37" id="37"/>
          <p:cNvGrpSpPr/>
          <p:nvPr/>
        </p:nvGrpSpPr>
        <p:grpSpPr>
          <a:xfrm rot="474096">
            <a:off x="1179118" y="3541275"/>
            <a:ext cx="1124708" cy="588010"/>
            <a:chOff x="0" y="0"/>
            <a:chExt cx="1499610" cy="784014"/>
          </a:xfrm>
        </p:grpSpPr>
        <p:sp>
          <p:nvSpPr>
            <p:cNvPr name="Freeform 38" id="38"/>
            <p:cNvSpPr/>
            <p:nvPr/>
          </p:nvSpPr>
          <p:spPr>
            <a:xfrm flipH="false" flipV="false" rot="0">
              <a:off x="0" y="0"/>
              <a:ext cx="1499610" cy="784014"/>
            </a:xfrm>
            <a:custGeom>
              <a:avLst/>
              <a:gdLst/>
              <a:ahLst/>
              <a:cxnLst/>
              <a:rect r="r" b="b" t="t" l="l"/>
              <a:pathLst>
                <a:path h="784014" w="1499610">
                  <a:moveTo>
                    <a:pt x="0" y="0"/>
                  </a:moveTo>
                  <a:lnTo>
                    <a:pt x="1499610" y="0"/>
                  </a:lnTo>
                  <a:lnTo>
                    <a:pt x="1499610" y="784014"/>
                  </a:lnTo>
                  <a:lnTo>
                    <a:pt x="0" y="784014"/>
                  </a:lnTo>
                  <a:close/>
                </a:path>
              </a:pathLst>
            </a:custGeom>
            <a:solidFill>
              <a:srgbClr val="000000">
                <a:alpha val="0"/>
              </a:srgbClr>
            </a:solidFill>
          </p:spPr>
        </p:sp>
        <p:sp>
          <p:nvSpPr>
            <p:cNvPr name="TextBox 39" id="39"/>
            <p:cNvSpPr txBox="true"/>
            <p:nvPr/>
          </p:nvSpPr>
          <p:spPr>
            <a:xfrm>
              <a:off x="0" y="0"/>
              <a:ext cx="1499610" cy="784014"/>
            </a:xfrm>
            <a:prstGeom prst="rect">
              <a:avLst/>
            </a:prstGeom>
          </p:spPr>
          <p:txBody>
            <a:bodyPr anchor="t" rtlCol="false" tIns="0" lIns="0" bIns="0" rIns="0"/>
            <a:lstStyle/>
            <a:p>
              <a:pPr algn="ctr">
                <a:lnSpc>
                  <a:spcPts val="2520"/>
                </a:lnSpc>
              </a:pPr>
              <a:r>
                <a:rPr lang="en-US" sz="2100">
                  <a:solidFill>
                    <a:srgbClr val="000000"/>
                  </a:solidFill>
                  <a:latin typeface="Caveat"/>
                  <a:ea typeface="Caveat"/>
                  <a:cs typeface="Caveat"/>
                  <a:sym typeface="Caveat"/>
                </a:rPr>
                <a:t>For </a:t>
              </a:r>
            </a:p>
            <a:p>
              <a:pPr algn="ctr">
                <a:lnSpc>
                  <a:spcPts val="2520"/>
                </a:lnSpc>
              </a:pPr>
              <a:r>
                <a:rPr lang="en-US" sz="2100">
                  <a:solidFill>
                    <a:srgbClr val="000000"/>
                  </a:solidFill>
                  <a:latin typeface="Caveat"/>
                  <a:ea typeface="Caveat"/>
                  <a:cs typeface="Caveat"/>
                  <a:sym typeface="Caveat"/>
                </a:rPr>
                <a:t>Donation</a:t>
              </a:r>
            </a:p>
          </p:txBody>
        </p:sp>
      </p:grpSp>
      <p:grpSp>
        <p:nvGrpSpPr>
          <p:cNvPr name="Group 40" id="40"/>
          <p:cNvGrpSpPr/>
          <p:nvPr/>
        </p:nvGrpSpPr>
        <p:grpSpPr>
          <a:xfrm rot="0">
            <a:off x="516000" y="6100688"/>
            <a:ext cx="6243300" cy="3223800"/>
            <a:chOff x="0" y="0"/>
            <a:chExt cx="8324400" cy="4298400"/>
          </a:xfrm>
        </p:grpSpPr>
        <p:sp>
          <p:nvSpPr>
            <p:cNvPr name="Freeform 41" id="41"/>
            <p:cNvSpPr/>
            <p:nvPr/>
          </p:nvSpPr>
          <p:spPr>
            <a:xfrm flipH="false" flipV="false" rot="0">
              <a:off x="0" y="0"/>
              <a:ext cx="8324469" cy="4298442"/>
            </a:xfrm>
            <a:custGeom>
              <a:avLst/>
              <a:gdLst/>
              <a:ahLst/>
              <a:cxnLst/>
              <a:rect r="r" b="b" t="t" l="l"/>
              <a:pathLst>
                <a:path h="4298442" w="8324469">
                  <a:moveTo>
                    <a:pt x="0" y="323850"/>
                  </a:moveTo>
                  <a:cubicBezTo>
                    <a:pt x="0" y="145034"/>
                    <a:pt x="145034" y="0"/>
                    <a:pt x="323850" y="0"/>
                  </a:cubicBezTo>
                  <a:lnTo>
                    <a:pt x="8000619" y="0"/>
                  </a:lnTo>
                  <a:cubicBezTo>
                    <a:pt x="8179435" y="0"/>
                    <a:pt x="8324469" y="145034"/>
                    <a:pt x="8324469" y="323850"/>
                  </a:cubicBezTo>
                  <a:lnTo>
                    <a:pt x="8324469" y="3974592"/>
                  </a:lnTo>
                  <a:cubicBezTo>
                    <a:pt x="8324469" y="4153408"/>
                    <a:pt x="8179435" y="4298442"/>
                    <a:pt x="8000619" y="4298442"/>
                  </a:cubicBezTo>
                  <a:lnTo>
                    <a:pt x="323850" y="4298442"/>
                  </a:lnTo>
                  <a:cubicBezTo>
                    <a:pt x="145034" y="4298442"/>
                    <a:pt x="0" y="4153408"/>
                    <a:pt x="0" y="3974592"/>
                  </a:cubicBezTo>
                  <a:close/>
                </a:path>
              </a:pathLst>
            </a:custGeom>
            <a:solidFill>
              <a:srgbClr val="EDF6F3"/>
            </a:solidFill>
          </p:spPr>
        </p:sp>
        <p:sp>
          <p:nvSpPr>
            <p:cNvPr name="TextBox 42" id="42"/>
            <p:cNvSpPr txBox="true"/>
            <p:nvPr/>
          </p:nvSpPr>
          <p:spPr>
            <a:xfrm>
              <a:off x="0" y="0"/>
              <a:ext cx="8324400" cy="4298400"/>
            </a:xfrm>
            <a:prstGeom prst="rect">
              <a:avLst/>
            </a:prstGeom>
          </p:spPr>
          <p:txBody>
            <a:bodyPr anchor="ctr" rtlCol="false" tIns="50800" lIns="50800" bIns="50800" rIns="50800"/>
            <a:lstStyle/>
            <a:p>
              <a:pPr algn="ctr">
                <a:lnSpc>
                  <a:spcPts val="4860"/>
                </a:lnSpc>
              </a:pPr>
              <a:r>
                <a:rPr lang="en-US" sz="4050">
                  <a:solidFill>
                    <a:srgbClr val="000000"/>
                  </a:solidFill>
                  <a:latin typeface="Caveat"/>
                  <a:ea typeface="Caveat"/>
                  <a:cs typeface="Caveat"/>
                  <a:sym typeface="Caveat"/>
                </a:rPr>
                <a:t>Chicken Alfredo</a:t>
              </a:r>
            </a:p>
            <a:p>
              <a:pPr algn="ctr">
                <a:lnSpc>
                  <a:spcPts val="4860"/>
                </a:lnSpc>
              </a:pPr>
              <a:r>
                <a:rPr lang="en-US" sz="4050">
                  <a:solidFill>
                    <a:srgbClr val="000000"/>
                  </a:solidFill>
                  <a:latin typeface="Caveat"/>
                  <a:ea typeface="Caveat"/>
                  <a:cs typeface="Caveat"/>
                  <a:sym typeface="Caveat"/>
                </a:rPr>
                <a:t>Contains:</a:t>
              </a:r>
            </a:p>
            <a:p>
              <a:pPr algn="ctr">
                <a:lnSpc>
                  <a:spcPts val="4860"/>
                </a:lnSpc>
              </a:pPr>
              <a:r>
                <a:rPr lang="en-US" sz="4050">
                  <a:solidFill>
                    <a:srgbClr val="000000"/>
                  </a:solidFill>
                  <a:latin typeface="Caveat"/>
                  <a:ea typeface="Caveat"/>
                  <a:cs typeface="Caveat"/>
                  <a:sym typeface="Caveat"/>
                </a:rPr>
                <a:t>Dairy, Nuts, Allium</a:t>
              </a:r>
            </a:p>
            <a:p>
              <a:pPr algn="ctr">
                <a:lnSpc>
                  <a:spcPts val="4860"/>
                </a:lnSpc>
              </a:pPr>
              <a:r>
                <a:rPr lang="en-US" sz="4050">
                  <a:solidFill>
                    <a:srgbClr val="000000"/>
                  </a:solidFill>
                  <a:latin typeface="Caveat"/>
                  <a:ea typeface="Caveat"/>
                  <a:cs typeface="Caveat"/>
                  <a:sym typeface="Caveat"/>
                </a:rPr>
                <a:t>Prepped: 01/02/26</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15225" y="297450"/>
            <a:ext cx="17657550" cy="827550"/>
            <a:chOff x="0" y="0"/>
            <a:chExt cx="23543400" cy="1103400"/>
          </a:xfrm>
        </p:grpSpPr>
        <p:sp>
          <p:nvSpPr>
            <p:cNvPr name="Freeform 3" id="3"/>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4" id="4"/>
          <p:cNvGrpSpPr/>
          <p:nvPr/>
        </p:nvGrpSpPr>
        <p:grpSpPr>
          <a:xfrm rot="0">
            <a:off x="516000" y="354600"/>
            <a:ext cx="10237050" cy="713250"/>
            <a:chOff x="0" y="0"/>
            <a:chExt cx="13649400" cy="951000"/>
          </a:xfrm>
        </p:grpSpPr>
        <p:sp>
          <p:nvSpPr>
            <p:cNvPr name="Freeform 5" id="5"/>
            <p:cNvSpPr/>
            <p:nvPr/>
          </p:nvSpPr>
          <p:spPr>
            <a:xfrm flipH="false" flipV="false" rot="0">
              <a:off x="0" y="0"/>
              <a:ext cx="13649399" cy="951000"/>
            </a:xfrm>
            <a:custGeom>
              <a:avLst/>
              <a:gdLst/>
              <a:ahLst/>
              <a:cxnLst/>
              <a:rect r="r" b="b" t="t" l="l"/>
              <a:pathLst>
                <a:path h="951000" w="13649399">
                  <a:moveTo>
                    <a:pt x="0" y="0"/>
                  </a:moveTo>
                  <a:lnTo>
                    <a:pt x="13649399" y="0"/>
                  </a:lnTo>
                  <a:lnTo>
                    <a:pt x="13649399" y="951000"/>
                  </a:lnTo>
                  <a:lnTo>
                    <a:pt x="0" y="951000"/>
                  </a:lnTo>
                  <a:close/>
                </a:path>
              </a:pathLst>
            </a:custGeom>
            <a:solidFill>
              <a:srgbClr val="000000">
                <a:alpha val="0"/>
              </a:srgbClr>
            </a:solidFill>
          </p:spPr>
        </p:sp>
        <p:sp>
          <p:nvSpPr>
            <p:cNvPr name="TextBox 6" id="6"/>
            <p:cNvSpPr txBox="true"/>
            <p:nvPr/>
          </p:nvSpPr>
          <p:spPr>
            <a:xfrm>
              <a:off x="0" y="9525"/>
              <a:ext cx="13649400" cy="941475"/>
            </a:xfrm>
            <a:prstGeom prst="rect">
              <a:avLst/>
            </a:prstGeom>
          </p:spPr>
          <p:txBody>
            <a:bodyPr anchor="t" rtlCol="false" tIns="0" lIns="0" bIns="0" rIns="0"/>
            <a:lstStyle/>
            <a:p>
              <a:pPr algn="l">
                <a:lnSpc>
                  <a:spcPts val="3402"/>
                </a:lnSpc>
              </a:pPr>
              <a:r>
                <a:rPr lang="en-US" sz="3150">
                  <a:solidFill>
                    <a:srgbClr val="000000"/>
                  </a:solidFill>
                  <a:latin typeface="Poppins"/>
                  <a:ea typeface="Poppins"/>
                  <a:cs typeface="Poppins"/>
                  <a:sym typeface="Poppins"/>
                </a:rPr>
                <a:t>Storing Donations</a:t>
              </a:r>
            </a:p>
          </p:txBody>
        </p:sp>
      </p:grpSp>
      <p:sp>
        <p:nvSpPr>
          <p:cNvPr name="Freeform 7" id="7"/>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3"/>
            <a:stretch>
              <a:fillRect l="0" t="0" r="-1" b="0"/>
            </a:stretch>
          </a:blipFill>
        </p:spPr>
      </p:sp>
      <p:sp>
        <p:nvSpPr>
          <p:cNvPr name="Freeform 8" id="8"/>
          <p:cNvSpPr/>
          <p:nvPr/>
        </p:nvSpPr>
        <p:spPr>
          <a:xfrm flipH="false" flipV="false" rot="0">
            <a:off x="95373" y="4574219"/>
            <a:ext cx="5242794" cy="5533292"/>
          </a:xfrm>
          <a:custGeom>
            <a:avLst/>
            <a:gdLst/>
            <a:ahLst/>
            <a:cxnLst/>
            <a:rect r="r" b="b" t="t" l="l"/>
            <a:pathLst>
              <a:path h="5533292" w="5242794">
                <a:moveTo>
                  <a:pt x="0" y="0"/>
                </a:moveTo>
                <a:lnTo>
                  <a:pt x="5242794" y="0"/>
                </a:lnTo>
                <a:lnTo>
                  <a:pt x="5242794" y="5533292"/>
                </a:lnTo>
                <a:lnTo>
                  <a:pt x="0" y="55332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9" id="9"/>
          <p:cNvGrpSpPr/>
          <p:nvPr/>
        </p:nvGrpSpPr>
        <p:grpSpPr>
          <a:xfrm rot="0">
            <a:off x="999149" y="5536350"/>
            <a:ext cx="4068170" cy="3779100"/>
            <a:chOff x="0" y="0"/>
            <a:chExt cx="5433893" cy="5047779"/>
          </a:xfrm>
        </p:grpSpPr>
        <p:sp>
          <p:nvSpPr>
            <p:cNvPr name="Freeform 10" id="10"/>
            <p:cNvSpPr/>
            <p:nvPr/>
          </p:nvSpPr>
          <p:spPr>
            <a:xfrm flipH="false" flipV="false" rot="0">
              <a:off x="0" y="0"/>
              <a:ext cx="5433893" cy="5047779"/>
            </a:xfrm>
            <a:custGeom>
              <a:avLst/>
              <a:gdLst/>
              <a:ahLst/>
              <a:cxnLst/>
              <a:rect r="r" b="b" t="t" l="l"/>
              <a:pathLst>
                <a:path h="5047779" w="5433893">
                  <a:moveTo>
                    <a:pt x="0" y="0"/>
                  </a:moveTo>
                  <a:lnTo>
                    <a:pt x="5433893" y="0"/>
                  </a:lnTo>
                  <a:lnTo>
                    <a:pt x="5433893" y="5047779"/>
                  </a:lnTo>
                  <a:lnTo>
                    <a:pt x="0" y="5047779"/>
                  </a:lnTo>
                  <a:close/>
                </a:path>
              </a:pathLst>
            </a:custGeom>
            <a:solidFill>
              <a:srgbClr val="000000">
                <a:alpha val="0"/>
              </a:srgbClr>
            </a:solidFill>
          </p:spPr>
        </p:sp>
        <p:sp>
          <p:nvSpPr>
            <p:cNvPr name="TextBox 11" id="11"/>
            <p:cNvSpPr txBox="true"/>
            <p:nvPr/>
          </p:nvSpPr>
          <p:spPr>
            <a:xfrm>
              <a:off x="0" y="-28575"/>
              <a:ext cx="5433893" cy="5076354"/>
            </a:xfrm>
            <a:prstGeom prst="rect">
              <a:avLst/>
            </a:prstGeom>
          </p:spPr>
          <p:txBody>
            <a:bodyPr anchor="t" rtlCol="false" tIns="0" lIns="0" bIns="0" rIns="0"/>
            <a:lstStyle/>
            <a:p>
              <a:pPr algn="l">
                <a:lnSpc>
                  <a:spcPts val="3240"/>
                </a:lnSpc>
              </a:pPr>
              <a:r>
                <a:rPr lang="en-US" sz="2700">
                  <a:solidFill>
                    <a:srgbClr val="027D5A"/>
                  </a:solidFill>
                  <a:latin typeface="Poppins"/>
                  <a:ea typeface="Poppins"/>
                  <a:cs typeface="Poppins"/>
                  <a:sym typeface="Poppins"/>
                </a:rPr>
                <a:t>FRIDGE GRANTS</a:t>
              </a:r>
            </a:p>
            <a:p>
              <a:pPr algn="l">
                <a:lnSpc>
                  <a:spcPts val="2400"/>
                </a:lnSpc>
              </a:pPr>
            </a:p>
            <a:p>
              <a:pPr algn="l">
                <a:lnSpc>
                  <a:spcPts val="2400"/>
                </a:lnSpc>
              </a:pPr>
              <a:r>
                <a:rPr lang="en-US" sz="2000" b="true">
                  <a:solidFill>
                    <a:srgbClr val="000000"/>
                  </a:solidFill>
                  <a:latin typeface="Poppins Bold"/>
                  <a:ea typeface="Poppins Bold"/>
                  <a:cs typeface="Poppins Bold"/>
                  <a:sym typeface="Poppins Bold"/>
                </a:rPr>
                <a:t>Grades of Green</a:t>
              </a:r>
            </a:p>
            <a:p>
              <a:pPr algn="l">
                <a:lnSpc>
                  <a:spcPts val="2400"/>
                </a:lnSpc>
              </a:pPr>
              <a:r>
                <a:rPr lang="en-US" sz="2000" b="true">
                  <a:solidFill>
                    <a:srgbClr val="000000"/>
                  </a:solidFill>
                  <a:latin typeface="Poppins Bold"/>
                  <a:ea typeface="Poppins Bold"/>
                  <a:cs typeface="Poppins Bold"/>
                  <a:sym typeface="Poppins Bold"/>
                </a:rPr>
                <a:t>https://gradesofgreen.org</a:t>
              </a:r>
            </a:p>
            <a:p>
              <a:pPr algn="l">
                <a:lnSpc>
                  <a:spcPts val="2400"/>
                </a:lnSpc>
              </a:pPr>
            </a:p>
            <a:p>
              <a:pPr algn="l">
                <a:lnSpc>
                  <a:spcPts val="2400"/>
                </a:lnSpc>
              </a:pPr>
              <a:r>
                <a:rPr lang="en-US" sz="2000" b="true">
                  <a:solidFill>
                    <a:srgbClr val="000000"/>
                  </a:solidFill>
                  <a:latin typeface="Poppins Bold"/>
                  <a:ea typeface="Poppins Bold"/>
                  <a:cs typeface="Poppins Bold"/>
                  <a:sym typeface="Poppins Bold"/>
                </a:rPr>
                <a:t>No Kid Hungry</a:t>
              </a:r>
            </a:p>
            <a:p>
              <a:pPr algn="l">
                <a:lnSpc>
                  <a:spcPts val="2400"/>
                </a:lnSpc>
              </a:pPr>
              <a:r>
                <a:rPr lang="en-US" sz="2000" b="true">
                  <a:solidFill>
                    <a:srgbClr val="000000"/>
                  </a:solidFill>
                  <a:latin typeface="Poppins Bold"/>
                  <a:ea typeface="Poppins Bold"/>
                  <a:cs typeface="Poppins Bold"/>
                  <a:sym typeface="Poppins Bold"/>
                </a:rPr>
                <a:t>https://www.nokidhungry.org</a:t>
              </a:r>
            </a:p>
            <a:p>
              <a:pPr algn="l">
                <a:lnSpc>
                  <a:spcPts val="2400"/>
                </a:lnSpc>
              </a:pPr>
            </a:p>
            <a:p>
              <a:pPr algn="l">
                <a:lnSpc>
                  <a:spcPts val="2400"/>
                </a:lnSpc>
              </a:pPr>
              <a:r>
                <a:rPr lang="en-US" sz="2000" b="true">
                  <a:solidFill>
                    <a:srgbClr val="000000"/>
                  </a:solidFill>
                  <a:latin typeface="Poppins Bold"/>
                  <a:ea typeface="Poppins Bold"/>
                  <a:cs typeface="Poppins Bold"/>
                  <a:sym typeface="Poppins Bold"/>
                </a:rPr>
                <a:t>Roots and Shoots</a:t>
              </a:r>
            </a:p>
            <a:p>
              <a:pPr algn="l">
                <a:lnSpc>
                  <a:spcPts val="2400"/>
                </a:lnSpc>
              </a:pPr>
              <a:r>
                <a:rPr lang="en-US" b="true" sz="2000">
                  <a:solidFill>
                    <a:srgbClr val="000000"/>
                  </a:solidFill>
                  <a:latin typeface="Poppins Bold"/>
                  <a:ea typeface="Poppins Bold"/>
                  <a:cs typeface="Poppins Bold"/>
                  <a:sym typeface="Poppins Bold"/>
                </a:rPr>
                <a:t>https://rootsandshoots.org</a:t>
              </a:r>
            </a:p>
          </p:txBody>
        </p:sp>
      </p:grpSp>
      <p:grpSp>
        <p:nvGrpSpPr>
          <p:cNvPr name="Group 12" id="12"/>
          <p:cNvGrpSpPr/>
          <p:nvPr/>
        </p:nvGrpSpPr>
        <p:grpSpPr>
          <a:xfrm rot="0">
            <a:off x="5857894" y="1738031"/>
            <a:ext cx="5645138" cy="3129188"/>
            <a:chOff x="0" y="0"/>
            <a:chExt cx="7526850" cy="4172250"/>
          </a:xfrm>
        </p:grpSpPr>
        <p:sp>
          <p:nvSpPr>
            <p:cNvPr name="Freeform 13" id="13"/>
            <p:cNvSpPr/>
            <p:nvPr/>
          </p:nvSpPr>
          <p:spPr>
            <a:xfrm flipH="false" flipV="false" rot="0">
              <a:off x="9525" y="9525"/>
              <a:ext cx="7507732" cy="4153154"/>
            </a:xfrm>
            <a:custGeom>
              <a:avLst/>
              <a:gdLst/>
              <a:ahLst/>
              <a:cxnLst/>
              <a:rect r="r" b="b" t="t" l="l"/>
              <a:pathLst>
                <a:path h="4153154" w="7507732">
                  <a:moveTo>
                    <a:pt x="0" y="266827"/>
                  </a:moveTo>
                  <a:cubicBezTo>
                    <a:pt x="0" y="119507"/>
                    <a:pt x="119761" y="0"/>
                    <a:pt x="267335" y="0"/>
                  </a:cubicBezTo>
                  <a:lnTo>
                    <a:pt x="7240397" y="0"/>
                  </a:lnTo>
                  <a:cubicBezTo>
                    <a:pt x="7388098" y="0"/>
                    <a:pt x="7507732" y="119507"/>
                    <a:pt x="7507732" y="266827"/>
                  </a:cubicBezTo>
                  <a:lnTo>
                    <a:pt x="7507732" y="3886327"/>
                  </a:lnTo>
                  <a:cubicBezTo>
                    <a:pt x="7507732" y="4033647"/>
                    <a:pt x="7387971" y="4153154"/>
                    <a:pt x="7240397" y="4153154"/>
                  </a:cubicBezTo>
                  <a:lnTo>
                    <a:pt x="267335" y="4153154"/>
                  </a:lnTo>
                  <a:cubicBezTo>
                    <a:pt x="119634" y="4153154"/>
                    <a:pt x="0" y="4033647"/>
                    <a:pt x="0" y="3886327"/>
                  </a:cubicBezTo>
                  <a:close/>
                </a:path>
              </a:pathLst>
            </a:custGeom>
            <a:solidFill>
              <a:srgbClr val="E9F1EE"/>
            </a:solidFill>
          </p:spPr>
        </p:sp>
        <p:sp>
          <p:nvSpPr>
            <p:cNvPr name="Freeform 14" id="14"/>
            <p:cNvSpPr/>
            <p:nvPr/>
          </p:nvSpPr>
          <p:spPr>
            <a:xfrm flipH="false" flipV="false" rot="0">
              <a:off x="0" y="0"/>
              <a:ext cx="7526782" cy="4172204"/>
            </a:xfrm>
            <a:custGeom>
              <a:avLst/>
              <a:gdLst/>
              <a:ahLst/>
              <a:cxnLst/>
              <a:rect r="r" b="b" t="t" l="l"/>
              <a:pathLst>
                <a:path h="4172204" w="7526782">
                  <a:moveTo>
                    <a:pt x="0" y="276352"/>
                  </a:moveTo>
                  <a:cubicBezTo>
                    <a:pt x="0" y="123698"/>
                    <a:pt x="123952" y="0"/>
                    <a:pt x="276860" y="0"/>
                  </a:cubicBezTo>
                  <a:lnTo>
                    <a:pt x="7249922" y="0"/>
                  </a:lnTo>
                  <a:lnTo>
                    <a:pt x="7249922" y="9525"/>
                  </a:lnTo>
                  <a:lnTo>
                    <a:pt x="7249922" y="0"/>
                  </a:lnTo>
                  <a:cubicBezTo>
                    <a:pt x="7402830" y="0"/>
                    <a:pt x="7526782" y="123698"/>
                    <a:pt x="7526782" y="276352"/>
                  </a:cubicBezTo>
                  <a:lnTo>
                    <a:pt x="7517257" y="276352"/>
                  </a:lnTo>
                  <a:lnTo>
                    <a:pt x="7526782" y="276352"/>
                  </a:lnTo>
                  <a:lnTo>
                    <a:pt x="7526782" y="3895852"/>
                  </a:lnTo>
                  <a:lnTo>
                    <a:pt x="7517257" y="3895852"/>
                  </a:lnTo>
                  <a:lnTo>
                    <a:pt x="7526782" y="3895852"/>
                  </a:lnTo>
                  <a:cubicBezTo>
                    <a:pt x="7526782" y="4048506"/>
                    <a:pt x="7402830" y="4172204"/>
                    <a:pt x="7249922" y="4172204"/>
                  </a:cubicBezTo>
                  <a:lnTo>
                    <a:pt x="7249922" y="4162679"/>
                  </a:lnTo>
                  <a:lnTo>
                    <a:pt x="7249922" y="4172204"/>
                  </a:lnTo>
                  <a:lnTo>
                    <a:pt x="276860" y="4172204"/>
                  </a:lnTo>
                  <a:lnTo>
                    <a:pt x="276860" y="4162679"/>
                  </a:lnTo>
                  <a:lnTo>
                    <a:pt x="276860" y="4172204"/>
                  </a:lnTo>
                  <a:cubicBezTo>
                    <a:pt x="123952" y="4172204"/>
                    <a:pt x="0" y="4048506"/>
                    <a:pt x="0" y="3895852"/>
                  </a:cubicBezTo>
                  <a:lnTo>
                    <a:pt x="0" y="276352"/>
                  </a:lnTo>
                  <a:lnTo>
                    <a:pt x="9525" y="276352"/>
                  </a:lnTo>
                  <a:lnTo>
                    <a:pt x="0" y="276352"/>
                  </a:lnTo>
                  <a:moveTo>
                    <a:pt x="19050" y="276352"/>
                  </a:moveTo>
                  <a:lnTo>
                    <a:pt x="19050" y="3895852"/>
                  </a:lnTo>
                  <a:lnTo>
                    <a:pt x="9525" y="3895852"/>
                  </a:lnTo>
                  <a:lnTo>
                    <a:pt x="19050" y="3895852"/>
                  </a:lnTo>
                  <a:cubicBezTo>
                    <a:pt x="19050" y="4037965"/>
                    <a:pt x="134493" y="4153154"/>
                    <a:pt x="276860" y="4153154"/>
                  </a:cubicBezTo>
                  <a:lnTo>
                    <a:pt x="7249922" y="4153154"/>
                  </a:lnTo>
                  <a:cubicBezTo>
                    <a:pt x="7392415" y="4153154"/>
                    <a:pt x="7507732" y="4037965"/>
                    <a:pt x="7507732" y="3895852"/>
                  </a:cubicBezTo>
                  <a:lnTo>
                    <a:pt x="7507732" y="276352"/>
                  </a:lnTo>
                  <a:cubicBezTo>
                    <a:pt x="7507732" y="134239"/>
                    <a:pt x="7392289" y="19050"/>
                    <a:pt x="7249922" y="19050"/>
                  </a:cubicBezTo>
                  <a:lnTo>
                    <a:pt x="276860" y="19050"/>
                  </a:lnTo>
                  <a:lnTo>
                    <a:pt x="276860" y="9525"/>
                  </a:lnTo>
                  <a:lnTo>
                    <a:pt x="276860" y="19050"/>
                  </a:lnTo>
                  <a:cubicBezTo>
                    <a:pt x="134493" y="19050"/>
                    <a:pt x="19050" y="134239"/>
                    <a:pt x="19050" y="276352"/>
                  </a:cubicBezTo>
                  <a:close/>
                </a:path>
              </a:pathLst>
            </a:custGeom>
            <a:solidFill>
              <a:srgbClr val="E9F1EE"/>
            </a:solidFill>
          </p:spPr>
        </p:sp>
      </p:grpSp>
      <p:grpSp>
        <p:nvGrpSpPr>
          <p:cNvPr name="Group 15" id="15"/>
          <p:cNvGrpSpPr/>
          <p:nvPr/>
        </p:nvGrpSpPr>
        <p:grpSpPr>
          <a:xfrm rot="0">
            <a:off x="6373050" y="2145200"/>
            <a:ext cx="3005100" cy="739521"/>
            <a:chOff x="0" y="0"/>
            <a:chExt cx="4006800" cy="986028"/>
          </a:xfrm>
        </p:grpSpPr>
        <p:sp>
          <p:nvSpPr>
            <p:cNvPr name="Freeform 16" id="16"/>
            <p:cNvSpPr/>
            <p:nvPr/>
          </p:nvSpPr>
          <p:spPr>
            <a:xfrm flipH="false" flipV="false" rot="0">
              <a:off x="0" y="0"/>
              <a:ext cx="4006800" cy="986028"/>
            </a:xfrm>
            <a:custGeom>
              <a:avLst/>
              <a:gdLst/>
              <a:ahLst/>
              <a:cxnLst/>
              <a:rect r="r" b="b" t="t" l="l"/>
              <a:pathLst>
                <a:path h="986028" w="4006800">
                  <a:moveTo>
                    <a:pt x="0" y="0"/>
                  </a:moveTo>
                  <a:lnTo>
                    <a:pt x="4006800" y="0"/>
                  </a:lnTo>
                  <a:lnTo>
                    <a:pt x="4006800" y="986028"/>
                  </a:lnTo>
                  <a:lnTo>
                    <a:pt x="0" y="986028"/>
                  </a:lnTo>
                  <a:close/>
                </a:path>
              </a:pathLst>
            </a:custGeom>
            <a:solidFill>
              <a:srgbClr val="000000">
                <a:alpha val="0"/>
              </a:srgbClr>
            </a:solidFill>
          </p:spPr>
        </p:sp>
        <p:sp>
          <p:nvSpPr>
            <p:cNvPr name="TextBox 17" id="17"/>
            <p:cNvSpPr txBox="true"/>
            <p:nvPr/>
          </p:nvSpPr>
          <p:spPr>
            <a:xfrm>
              <a:off x="0" y="-47625"/>
              <a:ext cx="4006800" cy="1033653"/>
            </a:xfrm>
            <a:prstGeom prst="rect">
              <a:avLst/>
            </a:prstGeom>
          </p:spPr>
          <p:txBody>
            <a:bodyPr anchor="t" rtlCol="false" tIns="0" lIns="0" bIns="0" rIns="0"/>
            <a:lstStyle/>
            <a:p>
              <a:pPr algn="l">
                <a:lnSpc>
                  <a:spcPts val="3888"/>
                </a:lnSpc>
              </a:pPr>
              <a:r>
                <a:rPr lang="en-US" b="true" sz="3000">
                  <a:solidFill>
                    <a:srgbClr val="027D5A"/>
                  </a:solidFill>
                  <a:latin typeface="Poppins Bold"/>
                  <a:ea typeface="Poppins Bold"/>
                  <a:cs typeface="Poppins Bold"/>
                  <a:sym typeface="Poppins Bold"/>
                </a:rPr>
                <a:t>Refrigeration</a:t>
              </a:r>
            </a:p>
          </p:txBody>
        </p:sp>
      </p:grpSp>
      <p:grpSp>
        <p:nvGrpSpPr>
          <p:cNvPr name="Group 18" id="18"/>
          <p:cNvGrpSpPr/>
          <p:nvPr/>
        </p:nvGrpSpPr>
        <p:grpSpPr>
          <a:xfrm rot="0">
            <a:off x="6373064" y="2971200"/>
            <a:ext cx="4736250" cy="1603019"/>
            <a:chOff x="0" y="0"/>
            <a:chExt cx="6315000" cy="2137359"/>
          </a:xfrm>
        </p:grpSpPr>
        <p:sp>
          <p:nvSpPr>
            <p:cNvPr name="Freeform 19" id="19"/>
            <p:cNvSpPr/>
            <p:nvPr/>
          </p:nvSpPr>
          <p:spPr>
            <a:xfrm flipH="false" flipV="false" rot="0">
              <a:off x="0" y="0"/>
              <a:ext cx="6315000" cy="2137359"/>
            </a:xfrm>
            <a:custGeom>
              <a:avLst/>
              <a:gdLst/>
              <a:ahLst/>
              <a:cxnLst/>
              <a:rect r="r" b="b" t="t" l="l"/>
              <a:pathLst>
                <a:path h="2137359" w="6315000">
                  <a:moveTo>
                    <a:pt x="0" y="0"/>
                  </a:moveTo>
                  <a:lnTo>
                    <a:pt x="6315000" y="0"/>
                  </a:lnTo>
                  <a:lnTo>
                    <a:pt x="6315000" y="2137359"/>
                  </a:lnTo>
                  <a:lnTo>
                    <a:pt x="0" y="2137359"/>
                  </a:lnTo>
                  <a:close/>
                </a:path>
              </a:pathLst>
            </a:custGeom>
            <a:solidFill>
              <a:srgbClr val="000000">
                <a:alpha val="0"/>
              </a:srgbClr>
            </a:solidFill>
          </p:spPr>
        </p:sp>
        <p:sp>
          <p:nvSpPr>
            <p:cNvPr name="TextBox 20" id="20"/>
            <p:cNvSpPr txBox="true"/>
            <p:nvPr/>
          </p:nvSpPr>
          <p:spPr>
            <a:xfrm>
              <a:off x="0" y="-47625"/>
              <a:ext cx="6315000" cy="2184984"/>
            </a:xfrm>
            <a:prstGeom prst="rect">
              <a:avLst/>
            </a:prstGeom>
          </p:spPr>
          <p:txBody>
            <a:bodyPr anchor="t" rtlCol="false" tIns="0" lIns="0" bIns="0" rIns="0"/>
            <a:lstStyle/>
            <a:p>
              <a:pPr algn="l">
                <a:lnSpc>
                  <a:spcPts val="2897"/>
                </a:lnSpc>
              </a:pPr>
              <a:r>
                <a:rPr lang="en-US" sz="2100">
                  <a:solidFill>
                    <a:srgbClr val="000000"/>
                  </a:solidFill>
                  <a:latin typeface="Poppins"/>
                  <a:ea typeface="Poppins"/>
                  <a:cs typeface="Poppins"/>
                  <a:sym typeface="Poppins"/>
                </a:rPr>
                <a:t>Store prepared food in a refrigerator if it will be picked up within 2 days. For longer storage, freeze the food.</a:t>
              </a:r>
            </a:p>
          </p:txBody>
        </p:sp>
      </p:grpSp>
      <p:grpSp>
        <p:nvGrpSpPr>
          <p:cNvPr name="Group 21" id="21"/>
          <p:cNvGrpSpPr/>
          <p:nvPr/>
        </p:nvGrpSpPr>
        <p:grpSpPr>
          <a:xfrm rot="0">
            <a:off x="11778470" y="1738031"/>
            <a:ext cx="5645138" cy="3129188"/>
            <a:chOff x="0" y="0"/>
            <a:chExt cx="7526850" cy="4172250"/>
          </a:xfrm>
        </p:grpSpPr>
        <p:sp>
          <p:nvSpPr>
            <p:cNvPr name="Freeform 22" id="22"/>
            <p:cNvSpPr/>
            <p:nvPr/>
          </p:nvSpPr>
          <p:spPr>
            <a:xfrm flipH="false" flipV="false" rot="0">
              <a:off x="9525" y="9525"/>
              <a:ext cx="7507732" cy="4153154"/>
            </a:xfrm>
            <a:custGeom>
              <a:avLst/>
              <a:gdLst/>
              <a:ahLst/>
              <a:cxnLst/>
              <a:rect r="r" b="b" t="t" l="l"/>
              <a:pathLst>
                <a:path h="4153154" w="7507732">
                  <a:moveTo>
                    <a:pt x="0" y="266827"/>
                  </a:moveTo>
                  <a:cubicBezTo>
                    <a:pt x="0" y="119507"/>
                    <a:pt x="119761" y="0"/>
                    <a:pt x="267335" y="0"/>
                  </a:cubicBezTo>
                  <a:lnTo>
                    <a:pt x="7240397" y="0"/>
                  </a:lnTo>
                  <a:cubicBezTo>
                    <a:pt x="7388098" y="0"/>
                    <a:pt x="7507732" y="119507"/>
                    <a:pt x="7507732" y="266827"/>
                  </a:cubicBezTo>
                  <a:lnTo>
                    <a:pt x="7507732" y="3886327"/>
                  </a:lnTo>
                  <a:cubicBezTo>
                    <a:pt x="7507732" y="4033647"/>
                    <a:pt x="7387971" y="4153154"/>
                    <a:pt x="7240397" y="4153154"/>
                  </a:cubicBezTo>
                  <a:lnTo>
                    <a:pt x="267335" y="4153154"/>
                  </a:lnTo>
                  <a:cubicBezTo>
                    <a:pt x="119634" y="4153154"/>
                    <a:pt x="0" y="4033647"/>
                    <a:pt x="0" y="3886327"/>
                  </a:cubicBezTo>
                  <a:close/>
                </a:path>
              </a:pathLst>
            </a:custGeom>
            <a:solidFill>
              <a:srgbClr val="E9F1EE"/>
            </a:solidFill>
          </p:spPr>
        </p:sp>
        <p:sp>
          <p:nvSpPr>
            <p:cNvPr name="Freeform 23" id="23"/>
            <p:cNvSpPr/>
            <p:nvPr/>
          </p:nvSpPr>
          <p:spPr>
            <a:xfrm flipH="false" flipV="false" rot="0">
              <a:off x="0" y="0"/>
              <a:ext cx="7526782" cy="4172204"/>
            </a:xfrm>
            <a:custGeom>
              <a:avLst/>
              <a:gdLst/>
              <a:ahLst/>
              <a:cxnLst/>
              <a:rect r="r" b="b" t="t" l="l"/>
              <a:pathLst>
                <a:path h="4172204" w="7526782">
                  <a:moveTo>
                    <a:pt x="0" y="276352"/>
                  </a:moveTo>
                  <a:cubicBezTo>
                    <a:pt x="0" y="123698"/>
                    <a:pt x="123952" y="0"/>
                    <a:pt x="276860" y="0"/>
                  </a:cubicBezTo>
                  <a:lnTo>
                    <a:pt x="7249922" y="0"/>
                  </a:lnTo>
                  <a:lnTo>
                    <a:pt x="7249922" y="9525"/>
                  </a:lnTo>
                  <a:lnTo>
                    <a:pt x="7249922" y="0"/>
                  </a:lnTo>
                  <a:cubicBezTo>
                    <a:pt x="7402830" y="0"/>
                    <a:pt x="7526782" y="123698"/>
                    <a:pt x="7526782" y="276352"/>
                  </a:cubicBezTo>
                  <a:lnTo>
                    <a:pt x="7517257" y="276352"/>
                  </a:lnTo>
                  <a:lnTo>
                    <a:pt x="7526782" y="276352"/>
                  </a:lnTo>
                  <a:lnTo>
                    <a:pt x="7526782" y="3895852"/>
                  </a:lnTo>
                  <a:lnTo>
                    <a:pt x="7517257" y="3895852"/>
                  </a:lnTo>
                  <a:lnTo>
                    <a:pt x="7526782" y="3895852"/>
                  </a:lnTo>
                  <a:cubicBezTo>
                    <a:pt x="7526782" y="4048506"/>
                    <a:pt x="7402830" y="4172204"/>
                    <a:pt x="7249922" y="4172204"/>
                  </a:cubicBezTo>
                  <a:lnTo>
                    <a:pt x="7249922" y="4162679"/>
                  </a:lnTo>
                  <a:lnTo>
                    <a:pt x="7249922" y="4172204"/>
                  </a:lnTo>
                  <a:lnTo>
                    <a:pt x="276860" y="4172204"/>
                  </a:lnTo>
                  <a:lnTo>
                    <a:pt x="276860" y="4162679"/>
                  </a:lnTo>
                  <a:lnTo>
                    <a:pt x="276860" y="4172204"/>
                  </a:lnTo>
                  <a:cubicBezTo>
                    <a:pt x="123952" y="4172204"/>
                    <a:pt x="0" y="4048506"/>
                    <a:pt x="0" y="3895852"/>
                  </a:cubicBezTo>
                  <a:lnTo>
                    <a:pt x="0" y="276352"/>
                  </a:lnTo>
                  <a:lnTo>
                    <a:pt x="9525" y="276352"/>
                  </a:lnTo>
                  <a:lnTo>
                    <a:pt x="0" y="276352"/>
                  </a:lnTo>
                  <a:moveTo>
                    <a:pt x="19050" y="276352"/>
                  </a:moveTo>
                  <a:lnTo>
                    <a:pt x="19050" y="3895852"/>
                  </a:lnTo>
                  <a:lnTo>
                    <a:pt x="9525" y="3895852"/>
                  </a:lnTo>
                  <a:lnTo>
                    <a:pt x="19050" y="3895852"/>
                  </a:lnTo>
                  <a:cubicBezTo>
                    <a:pt x="19050" y="4037965"/>
                    <a:pt x="134493" y="4153154"/>
                    <a:pt x="276860" y="4153154"/>
                  </a:cubicBezTo>
                  <a:lnTo>
                    <a:pt x="7249922" y="4153154"/>
                  </a:lnTo>
                  <a:cubicBezTo>
                    <a:pt x="7392415" y="4153154"/>
                    <a:pt x="7507732" y="4037965"/>
                    <a:pt x="7507732" y="3895852"/>
                  </a:cubicBezTo>
                  <a:lnTo>
                    <a:pt x="7507732" y="276352"/>
                  </a:lnTo>
                  <a:cubicBezTo>
                    <a:pt x="7507732" y="134239"/>
                    <a:pt x="7392289" y="19050"/>
                    <a:pt x="7249922" y="19050"/>
                  </a:cubicBezTo>
                  <a:lnTo>
                    <a:pt x="276860" y="19050"/>
                  </a:lnTo>
                  <a:lnTo>
                    <a:pt x="276860" y="9525"/>
                  </a:lnTo>
                  <a:lnTo>
                    <a:pt x="276860" y="19050"/>
                  </a:lnTo>
                  <a:cubicBezTo>
                    <a:pt x="134493" y="19050"/>
                    <a:pt x="19050" y="134239"/>
                    <a:pt x="19050" y="276352"/>
                  </a:cubicBezTo>
                  <a:close/>
                </a:path>
              </a:pathLst>
            </a:custGeom>
            <a:solidFill>
              <a:srgbClr val="E9F1EE"/>
            </a:solidFill>
          </p:spPr>
        </p:sp>
      </p:grpSp>
      <p:grpSp>
        <p:nvGrpSpPr>
          <p:cNvPr name="Group 24" id="24"/>
          <p:cNvGrpSpPr/>
          <p:nvPr/>
        </p:nvGrpSpPr>
        <p:grpSpPr>
          <a:xfrm rot="0">
            <a:off x="12293624" y="2145188"/>
            <a:ext cx="4736250" cy="739521"/>
            <a:chOff x="0" y="0"/>
            <a:chExt cx="6315000" cy="986028"/>
          </a:xfrm>
        </p:grpSpPr>
        <p:sp>
          <p:nvSpPr>
            <p:cNvPr name="Freeform 25" id="25"/>
            <p:cNvSpPr/>
            <p:nvPr/>
          </p:nvSpPr>
          <p:spPr>
            <a:xfrm flipH="false" flipV="false" rot="0">
              <a:off x="0" y="0"/>
              <a:ext cx="6315000" cy="986028"/>
            </a:xfrm>
            <a:custGeom>
              <a:avLst/>
              <a:gdLst/>
              <a:ahLst/>
              <a:cxnLst/>
              <a:rect r="r" b="b" t="t" l="l"/>
              <a:pathLst>
                <a:path h="986028" w="6315000">
                  <a:moveTo>
                    <a:pt x="0" y="0"/>
                  </a:moveTo>
                  <a:lnTo>
                    <a:pt x="6315000" y="0"/>
                  </a:lnTo>
                  <a:lnTo>
                    <a:pt x="6315000" y="986028"/>
                  </a:lnTo>
                  <a:lnTo>
                    <a:pt x="0" y="986028"/>
                  </a:lnTo>
                  <a:close/>
                </a:path>
              </a:pathLst>
            </a:custGeom>
            <a:solidFill>
              <a:srgbClr val="000000">
                <a:alpha val="0"/>
              </a:srgbClr>
            </a:solidFill>
          </p:spPr>
        </p:sp>
        <p:sp>
          <p:nvSpPr>
            <p:cNvPr name="TextBox 26" id="26"/>
            <p:cNvSpPr txBox="true"/>
            <p:nvPr/>
          </p:nvSpPr>
          <p:spPr>
            <a:xfrm>
              <a:off x="0" y="-47625"/>
              <a:ext cx="6315000" cy="1033653"/>
            </a:xfrm>
            <a:prstGeom prst="rect">
              <a:avLst/>
            </a:prstGeom>
          </p:spPr>
          <p:txBody>
            <a:bodyPr anchor="t" rtlCol="false" tIns="0" lIns="0" bIns="0" rIns="0"/>
            <a:lstStyle/>
            <a:p>
              <a:pPr algn="l">
                <a:lnSpc>
                  <a:spcPts val="3888"/>
                </a:lnSpc>
              </a:pPr>
              <a:r>
                <a:rPr lang="en-US" b="true" sz="3000">
                  <a:solidFill>
                    <a:srgbClr val="027D5A"/>
                  </a:solidFill>
                  <a:latin typeface="Poppins Bold"/>
                  <a:ea typeface="Poppins Bold"/>
                  <a:cs typeface="Poppins Bold"/>
                  <a:sym typeface="Poppins Bold"/>
                </a:rPr>
                <a:t>Dedicated Space</a:t>
              </a:r>
            </a:p>
          </p:txBody>
        </p:sp>
      </p:grpSp>
      <p:grpSp>
        <p:nvGrpSpPr>
          <p:cNvPr name="Group 27" id="27"/>
          <p:cNvGrpSpPr/>
          <p:nvPr/>
        </p:nvGrpSpPr>
        <p:grpSpPr>
          <a:xfrm rot="0">
            <a:off x="12293640" y="2971200"/>
            <a:ext cx="4736250" cy="1241069"/>
            <a:chOff x="0" y="0"/>
            <a:chExt cx="6315000" cy="1654759"/>
          </a:xfrm>
        </p:grpSpPr>
        <p:sp>
          <p:nvSpPr>
            <p:cNvPr name="Freeform 28" id="28"/>
            <p:cNvSpPr/>
            <p:nvPr/>
          </p:nvSpPr>
          <p:spPr>
            <a:xfrm flipH="false" flipV="false" rot="0">
              <a:off x="0" y="0"/>
              <a:ext cx="6315000" cy="1654759"/>
            </a:xfrm>
            <a:custGeom>
              <a:avLst/>
              <a:gdLst/>
              <a:ahLst/>
              <a:cxnLst/>
              <a:rect r="r" b="b" t="t" l="l"/>
              <a:pathLst>
                <a:path h="1654759" w="6315000">
                  <a:moveTo>
                    <a:pt x="0" y="0"/>
                  </a:moveTo>
                  <a:lnTo>
                    <a:pt x="6315000" y="0"/>
                  </a:lnTo>
                  <a:lnTo>
                    <a:pt x="6315000" y="1654759"/>
                  </a:lnTo>
                  <a:lnTo>
                    <a:pt x="0" y="1654759"/>
                  </a:lnTo>
                  <a:close/>
                </a:path>
              </a:pathLst>
            </a:custGeom>
            <a:solidFill>
              <a:srgbClr val="000000">
                <a:alpha val="0"/>
              </a:srgbClr>
            </a:solidFill>
          </p:spPr>
        </p:sp>
        <p:sp>
          <p:nvSpPr>
            <p:cNvPr name="TextBox 29" id="29"/>
            <p:cNvSpPr txBox="true"/>
            <p:nvPr/>
          </p:nvSpPr>
          <p:spPr>
            <a:xfrm>
              <a:off x="0" y="-47625"/>
              <a:ext cx="6315000" cy="1702384"/>
            </a:xfrm>
            <a:prstGeom prst="rect">
              <a:avLst/>
            </a:prstGeom>
          </p:spPr>
          <p:txBody>
            <a:bodyPr anchor="t" rtlCol="false" tIns="0" lIns="0" bIns="0" rIns="0"/>
            <a:lstStyle/>
            <a:p>
              <a:pPr algn="l">
                <a:lnSpc>
                  <a:spcPts val="2897"/>
                </a:lnSpc>
              </a:pPr>
              <a:r>
                <a:rPr lang="en-US" sz="2100">
                  <a:solidFill>
                    <a:srgbClr val="000000"/>
                  </a:solidFill>
                  <a:latin typeface="Poppins"/>
                  <a:ea typeface="Poppins"/>
                  <a:cs typeface="Poppins"/>
                  <a:sym typeface="Poppins"/>
                </a:rPr>
                <a:t>Clearly label a specific area in the shelves, walk-in cooler, or freezer for donation items.</a:t>
              </a:r>
            </a:p>
          </p:txBody>
        </p:sp>
      </p:grpSp>
      <p:grpSp>
        <p:nvGrpSpPr>
          <p:cNvPr name="Group 30" id="30"/>
          <p:cNvGrpSpPr/>
          <p:nvPr/>
        </p:nvGrpSpPr>
        <p:grpSpPr>
          <a:xfrm rot="0">
            <a:off x="5857894" y="5182931"/>
            <a:ext cx="5645138" cy="4511138"/>
            <a:chOff x="0" y="0"/>
            <a:chExt cx="7526850" cy="6014850"/>
          </a:xfrm>
        </p:grpSpPr>
        <p:sp>
          <p:nvSpPr>
            <p:cNvPr name="Freeform 31" id="31"/>
            <p:cNvSpPr/>
            <p:nvPr/>
          </p:nvSpPr>
          <p:spPr>
            <a:xfrm flipH="false" flipV="false" rot="0">
              <a:off x="9525" y="9525"/>
              <a:ext cx="7507732" cy="5995797"/>
            </a:xfrm>
            <a:custGeom>
              <a:avLst/>
              <a:gdLst/>
              <a:ahLst/>
              <a:cxnLst/>
              <a:rect r="r" b="b" t="t" l="l"/>
              <a:pathLst>
                <a:path h="5995797" w="7507732">
                  <a:moveTo>
                    <a:pt x="0" y="385191"/>
                  </a:moveTo>
                  <a:cubicBezTo>
                    <a:pt x="0" y="172466"/>
                    <a:pt x="172593" y="0"/>
                    <a:pt x="385445" y="0"/>
                  </a:cubicBezTo>
                  <a:lnTo>
                    <a:pt x="7122287" y="0"/>
                  </a:lnTo>
                  <a:cubicBezTo>
                    <a:pt x="7335139" y="0"/>
                    <a:pt x="7507732" y="172466"/>
                    <a:pt x="7507732" y="385191"/>
                  </a:cubicBezTo>
                  <a:lnTo>
                    <a:pt x="7507732" y="5610606"/>
                  </a:lnTo>
                  <a:cubicBezTo>
                    <a:pt x="7507732" y="5823331"/>
                    <a:pt x="7335139" y="5995797"/>
                    <a:pt x="7122287" y="5995797"/>
                  </a:cubicBezTo>
                  <a:lnTo>
                    <a:pt x="385445" y="5995797"/>
                  </a:lnTo>
                  <a:cubicBezTo>
                    <a:pt x="172593" y="5995797"/>
                    <a:pt x="0" y="5823331"/>
                    <a:pt x="0" y="5610606"/>
                  </a:cubicBezTo>
                  <a:close/>
                </a:path>
              </a:pathLst>
            </a:custGeom>
            <a:solidFill>
              <a:srgbClr val="E9F1EE"/>
            </a:solidFill>
          </p:spPr>
        </p:sp>
        <p:sp>
          <p:nvSpPr>
            <p:cNvPr name="Freeform 32" id="32"/>
            <p:cNvSpPr/>
            <p:nvPr/>
          </p:nvSpPr>
          <p:spPr>
            <a:xfrm flipH="false" flipV="false" rot="0">
              <a:off x="0" y="0"/>
              <a:ext cx="7526782" cy="6014847"/>
            </a:xfrm>
            <a:custGeom>
              <a:avLst/>
              <a:gdLst/>
              <a:ahLst/>
              <a:cxnLst/>
              <a:rect r="r" b="b" t="t" l="l"/>
              <a:pathLst>
                <a:path h="6014847" w="7526782">
                  <a:moveTo>
                    <a:pt x="0" y="394716"/>
                  </a:moveTo>
                  <a:cubicBezTo>
                    <a:pt x="0" y="176784"/>
                    <a:pt x="176911" y="0"/>
                    <a:pt x="394970" y="0"/>
                  </a:cubicBezTo>
                  <a:lnTo>
                    <a:pt x="7131812" y="0"/>
                  </a:lnTo>
                  <a:lnTo>
                    <a:pt x="7131812" y="9525"/>
                  </a:lnTo>
                  <a:lnTo>
                    <a:pt x="7131812" y="0"/>
                  </a:lnTo>
                  <a:cubicBezTo>
                    <a:pt x="7349998" y="0"/>
                    <a:pt x="7526782" y="176784"/>
                    <a:pt x="7526782" y="394716"/>
                  </a:cubicBezTo>
                  <a:lnTo>
                    <a:pt x="7517257" y="394716"/>
                  </a:lnTo>
                  <a:lnTo>
                    <a:pt x="7526782" y="394716"/>
                  </a:lnTo>
                  <a:lnTo>
                    <a:pt x="7526782" y="5620131"/>
                  </a:lnTo>
                  <a:lnTo>
                    <a:pt x="7517257" y="5620131"/>
                  </a:lnTo>
                  <a:lnTo>
                    <a:pt x="7526782" y="5620131"/>
                  </a:lnTo>
                  <a:cubicBezTo>
                    <a:pt x="7526782" y="5838190"/>
                    <a:pt x="7349871" y="6014847"/>
                    <a:pt x="7131812" y="6014847"/>
                  </a:cubicBezTo>
                  <a:lnTo>
                    <a:pt x="7131812" y="6005322"/>
                  </a:lnTo>
                  <a:lnTo>
                    <a:pt x="7131812" y="6014847"/>
                  </a:lnTo>
                  <a:lnTo>
                    <a:pt x="394970" y="6014847"/>
                  </a:lnTo>
                  <a:lnTo>
                    <a:pt x="394970" y="6005322"/>
                  </a:lnTo>
                  <a:lnTo>
                    <a:pt x="394970" y="6014847"/>
                  </a:lnTo>
                  <a:cubicBezTo>
                    <a:pt x="176911" y="6014847"/>
                    <a:pt x="0" y="5838063"/>
                    <a:pt x="0" y="5620131"/>
                  </a:cubicBezTo>
                  <a:lnTo>
                    <a:pt x="0" y="394716"/>
                  </a:lnTo>
                  <a:lnTo>
                    <a:pt x="9525" y="394716"/>
                  </a:lnTo>
                  <a:lnTo>
                    <a:pt x="0" y="394716"/>
                  </a:lnTo>
                  <a:moveTo>
                    <a:pt x="19050" y="394716"/>
                  </a:moveTo>
                  <a:lnTo>
                    <a:pt x="19050" y="5620131"/>
                  </a:lnTo>
                  <a:lnTo>
                    <a:pt x="9525" y="5620131"/>
                  </a:lnTo>
                  <a:lnTo>
                    <a:pt x="19050" y="5620131"/>
                  </a:lnTo>
                  <a:cubicBezTo>
                    <a:pt x="19050" y="5827649"/>
                    <a:pt x="187325" y="5995797"/>
                    <a:pt x="394970" y="5995797"/>
                  </a:cubicBezTo>
                  <a:lnTo>
                    <a:pt x="7131812" y="5995797"/>
                  </a:lnTo>
                  <a:cubicBezTo>
                    <a:pt x="7339457" y="5995797"/>
                    <a:pt x="7507732" y="5827522"/>
                    <a:pt x="7507732" y="5620131"/>
                  </a:cubicBezTo>
                  <a:lnTo>
                    <a:pt x="7507732" y="394716"/>
                  </a:lnTo>
                  <a:cubicBezTo>
                    <a:pt x="7507732" y="187198"/>
                    <a:pt x="7339457" y="19050"/>
                    <a:pt x="7131812" y="19050"/>
                  </a:cubicBezTo>
                  <a:lnTo>
                    <a:pt x="394970" y="19050"/>
                  </a:lnTo>
                  <a:lnTo>
                    <a:pt x="394970" y="9525"/>
                  </a:lnTo>
                  <a:lnTo>
                    <a:pt x="394970" y="19050"/>
                  </a:lnTo>
                  <a:cubicBezTo>
                    <a:pt x="187325" y="19050"/>
                    <a:pt x="19050" y="187325"/>
                    <a:pt x="19050" y="394716"/>
                  </a:cubicBezTo>
                  <a:close/>
                </a:path>
              </a:pathLst>
            </a:custGeom>
            <a:solidFill>
              <a:srgbClr val="E9F1EE"/>
            </a:solidFill>
          </p:spPr>
        </p:sp>
      </p:grpSp>
      <p:grpSp>
        <p:nvGrpSpPr>
          <p:cNvPr name="Group 33" id="33"/>
          <p:cNvGrpSpPr/>
          <p:nvPr/>
        </p:nvGrpSpPr>
        <p:grpSpPr>
          <a:xfrm rot="0">
            <a:off x="6373050" y="5590088"/>
            <a:ext cx="4828950" cy="739521"/>
            <a:chOff x="0" y="0"/>
            <a:chExt cx="6438600" cy="986028"/>
          </a:xfrm>
        </p:grpSpPr>
        <p:sp>
          <p:nvSpPr>
            <p:cNvPr name="Freeform 34" id="34"/>
            <p:cNvSpPr/>
            <p:nvPr/>
          </p:nvSpPr>
          <p:spPr>
            <a:xfrm flipH="false" flipV="false" rot="0">
              <a:off x="0" y="0"/>
              <a:ext cx="6438600" cy="986028"/>
            </a:xfrm>
            <a:custGeom>
              <a:avLst/>
              <a:gdLst/>
              <a:ahLst/>
              <a:cxnLst/>
              <a:rect r="r" b="b" t="t" l="l"/>
              <a:pathLst>
                <a:path h="986028" w="6438600">
                  <a:moveTo>
                    <a:pt x="0" y="0"/>
                  </a:moveTo>
                  <a:lnTo>
                    <a:pt x="6438600" y="0"/>
                  </a:lnTo>
                  <a:lnTo>
                    <a:pt x="6438600" y="986028"/>
                  </a:lnTo>
                  <a:lnTo>
                    <a:pt x="0" y="986028"/>
                  </a:lnTo>
                  <a:close/>
                </a:path>
              </a:pathLst>
            </a:custGeom>
            <a:solidFill>
              <a:srgbClr val="000000">
                <a:alpha val="0"/>
              </a:srgbClr>
            </a:solidFill>
          </p:spPr>
        </p:sp>
        <p:sp>
          <p:nvSpPr>
            <p:cNvPr name="TextBox 35" id="35"/>
            <p:cNvSpPr txBox="true"/>
            <p:nvPr/>
          </p:nvSpPr>
          <p:spPr>
            <a:xfrm>
              <a:off x="0" y="-47625"/>
              <a:ext cx="6438600" cy="1033653"/>
            </a:xfrm>
            <a:prstGeom prst="rect">
              <a:avLst/>
            </a:prstGeom>
          </p:spPr>
          <p:txBody>
            <a:bodyPr anchor="t" rtlCol="false" tIns="0" lIns="0" bIns="0" rIns="0"/>
            <a:lstStyle/>
            <a:p>
              <a:pPr algn="l">
                <a:lnSpc>
                  <a:spcPts val="3888"/>
                </a:lnSpc>
              </a:pPr>
              <a:r>
                <a:rPr lang="en-US" b="true" sz="3000">
                  <a:solidFill>
                    <a:srgbClr val="027D5A"/>
                  </a:solidFill>
                  <a:latin typeface="Poppins Bold"/>
                  <a:ea typeface="Poppins Bold"/>
                  <a:cs typeface="Poppins Bold"/>
                  <a:sym typeface="Poppins Bold"/>
                </a:rPr>
                <a:t>Freezer Storage</a:t>
              </a:r>
            </a:p>
          </p:txBody>
        </p:sp>
      </p:grpSp>
      <p:grpSp>
        <p:nvGrpSpPr>
          <p:cNvPr name="Group 36" id="36"/>
          <p:cNvGrpSpPr/>
          <p:nvPr/>
        </p:nvGrpSpPr>
        <p:grpSpPr>
          <a:xfrm rot="0">
            <a:off x="6373064" y="6416100"/>
            <a:ext cx="4736250" cy="2553750"/>
            <a:chOff x="0" y="0"/>
            <a:chExt cx="6315000" cy="3405000"/>
          </a:xfrm>
        </p:grpSpPr>
        <p:sp>
          <p:nvSpPr>
            <p:cNvPr name="Freeform 37" id="37"/>
            <p:cNvSpPr/>
            <p:nvPr/>
          </p:nvSpPr>
          <p:spPr>
            <a:xfrm flipH="false" flipV="false" rot="0">
              <a:off x="0" y="0"/>
              <a:ext cx="6315000" cy="3405000"/>
            </a:xfrm>
            <a:custGeom>
              <a:avLst/>
              <a:gdLst/>
              <a:ahLst/>
              <a:cxnLst/>
              <a:rect r="r" b="b" t="t" l="l"/>
              <a:pathLst>
                <a:path h="3405000" w="6315000">
                  <a:moveTo>
                    <a:pt x="0" y="0"/>
                  </a:moveTo>
                  <a:lnTo>
                    <a:pt x="6315000" y="0"/>
                  </a:lnTo>
                  <a:lnTo>
                    <a:pt x="6315000" y="3405000"/>
                  </a:lnTo>
                  <a:lnTo>
                    <a:pt x="0" y="3405000"/>
                  </a:lnTo>
                  <a:close/>
                </a:path>
              </a:pathLst>
            </a:custGeom>
            <a:solidFill>
              <a:srgbClr val="000000">
                <a:alpha val="0"/>
              </a:srgbClr>
            </a:solidFill>
          </p:spPr>
        </p:sp>
        <p:sp>
          <p:nvSpPr>
            <p:cNvPr name="TextBox 38" id="38"/>
            <p:cNvSpPr txBox="true"/>
            <p:nvPr/>
          </p:nvSpPr>
          <p:spPr>
            <a:xfrm>
              <a:off x="0" y="-47625"/>
              <a:ext cx="6315000" cy="3452625"/>
            </a:xfrm>
            <a:prstGeom prst="rect">
              <a:avLst/>
            </a:prstGeom>
          </p:spPr>
          <p:txBody>
            <a:bodyPr anchor="t" rtlCol="false" tIns="0" lIns="0" bIns="0" rIns="0"/>
            <a:lstStyle/>
            <a:p>
              <a:pPr algn="l">
                <a:lnSpc>
                  <a:spcPts val="2897"/>
                </a:lnSpc>
              </a:pPr>
              <a:r>
                <a:rPr lang="en-US" sz="2100">
                  <a:solidFill>
                    <a:srgbClr val="000000"/>
                  </a:solidFill>
                  <a:latin typeface="Poppins"/>
                  <a:ea typeface="Poppins"/>
                  <a:cs typeface="Poppins"/>
                  <a:sym typeface="Poppins"/>
                </a:rPr>
                <a:t>Place all Potentially Hazardous Foods (PHF) or Time/Temperature Control for Safety (TCS) foods in the freezer. </a:t>
              </a:r>
              <a:r>
                <a:rPr lang="en-US" b="true" sz="2100">
                  <a:solidFill>
                    <a:srgbClr val="000000"/>
                  </a:solidFill>
                  <a:latin typeface="Poppins Bold"/>
                  <a:ea typeface="Poppins Bold"/>
                  <a:cs typeface="Poppins Bold"/>
                  <a:sym typeface="Poppins Bold"/>
                </a:rPr>
                <a:t>Exceptions </a:t>
              </a:r>
              <a:r>
                <a:rPr lang="en-US" sz="2100">
                  <a:solidFill>
                    <a:srgbClr val="000000"/>
                  </a:solidFill>
                  <a:latin typeface="Poppins"/>
                  <a:ea typeface="Poppins"/>
                  <a:cs typeface="Poppins"/>
                  <a:sym typeface="Poppins"/>
                </a:rPr>
                <a:t>include: eggs, dairy products, fried foods, and produce.</a:t>
              </a:r>
            </a:p>
          </p:txBody>
        </p:sp>
      </p:grpSp>
      <p:grpSp>
        <p:nvGrpSpPr>
          <p:cNvPr name="Group 39" id="39"/>
          <p:cNvGrpSpPr/>
          <p:nvPr/>
        </p:nvGrpSpPr>
        <p:grpSpPr>
          <a:xfrm rot="0">
            <a:off x="11778469" y="5182931"/>
            <a:ext cx="5645138" cy="4511138"/>
            <a:chOff x="0" y="0"/>
            <a:chExt cx="7526850" cy="6014850"/>
          </a:xfrm>
        </p:grpSpPr>
        <p:sp>
          <p:nvSpPr>
            <p:cNvPr name="Freeform 40" id="40"/>
            <p:cNvSpPr/>
            <p:nvPr/>
          </p:nvSpPr>
          <p:spPr>
            <a:xfrm flipH="false" flipV="false" rot="0">
              <a:off x="9525" y="9525"/>
              <a:ext cx="7507732" cy="5995797"/>
            </a:xfrm>
            <a:custGeom>
              <a:avLst/>
              <a:gdLst/>
              <a:ahLst/>
              <a:cxnLst/>
              <a:rect r="r" b="b" t="t" l="l"/>
              <a:pathLst>
                <a:path h="5995797" w="7507732">
                  <a:moveTo>
                    <a:pt x="0" y="385191"/>
                  </a:moveTo>
                  <a:cubicBezTo>
                    <a:pt x="0" y="172466"/>
                    <a:pt x="172593" y="0"/>
                    <a:pt x="385445" y="0"/>
                  </a:cubicBezTo>
                  <a:lnTo>
                    <a:pt x="7122287" y="0"/>
                  </a:lnTo>
                  <a:cubicBezTo>
                    <a:pt x="7335139" y="0"/>
                    <a:pt x="7507732" y="172466"/>
                    <a:pt x="7507732" y="385191"/>
                  </a:cubicBezTo>
                  <a:lnTo>
                    <a:pt x="7507732" y="5610606"/>
                  </a:lnTo>
                  <a:cubicBezTo>
                    <a:pt x="7507732" y="5823331"/>
                    <a:pt x="7335139" y="5995797"/>
                    <a:pt x="7122287" y="5995797"/>
                  </a:cubicBezTo>
                  <a:lnTo>
                    <a:pt x="385445" y="5995797"/>
                  </a:lnTo>
                  <a:cubicBezTo>
                    <a:pt x="172593" y="5995797"/>
                    <a:pt x="0" y="5823331"/>
                    <a:pt x="0" y="5610606"/>
                  </a:cubicBezTo>
                  <a:close/>
                </a:path>
              </a:pathLst>
            </a:custGeom>
            <a:solidFill>
              <a:srgbClr val="E9F1EE"/>
            </a:solidFill>
          </p:spPr>
        </p:sp>
        <p:sp>
          <p:nvSpPr>
            <p:cNvPr name="Freeform 41" id="41"/>
            <p:cNvSpPr/>
            <p:nvPr/>
          </p:nvSpPr>
          <p:spPr>
            <a:xfrm flipH="false" flipV="false" rot="0">
              <a:off x="0" y="0"/>
              <a:ext cx="7526782" cy="6014847"/>
            </a:xfrm>
            <a:custGeom>
              <a:avLst/>
              <a:gdLst/>
              <a:ahLst/>
              <a:cxnLst/>
              <a:rect r="r" b="b" t="t" l="l"/>
              <a:pathLst>
                <a:path h="6014847" w="7526782">
                  <a:moveTo>
                    <a:pt x="0" y="394716"/>
                  </a:moveTo>
                  <a:cubicBezTo>
                    <a:pt x="0" y="176784"/>
                    <a:pt x="176911" y="0"/>
                    <a:pt x="394970" y="0"/>
                  </a:cubicBezTo>
                  <a:lnTo>
                    <a:pt x="7131812" y="0"/>
                  </a:lnTo>
                  <a:lnTo>
                    <a:pt x="7131812" y="9525"/>
                  </a:lnTo>
                  <a:lnTo>
                    <a:pt x="7131812" y="0"/>
                  </a:lnTo>
                  <a:cubicBezTo>
                    <a:pt x="7349998" y="0"/>
                    <a:pt x="7526782" y="176784"/>
                    <a:pt x="7526782" y="394716"/>
                  </a:cubicBezTo>
                  <a:lnTo>
                    <a:pt x="7517257" y="394716"/>
                  </a:lnTo>
                  <a:lnTo>
                    <a:pt x="7526782" y="394716"/>
                  </a:lnTo>
                  <a:lnTo>
                    <a:pt x="7526782" y="5620131"/>
                  </a:lnTo>
                  <a:lnTo>
                    <a:pt x="7517257" y="5620131"/>
                  </a:lnTo>
                  <a:lnTo>
                    <a:pt x="7526782" y="5620131"/>
                  </a:lnTo>
                  <a:cubicBezTo>
                    <a:pt x="7526782" y="5838190"/>
                    <a:pt x="7349871" y="6014847"/>
                    <a:pt x="7131812" y="6014847"/>
                  </a:cubicBezTo>
                  <a:lnTo>
                    <a:pt x="7131812" y="6005322"/>
                  </a:lnTo>
                  <a:lnTo>
                    <a:pt x="7131812" y="6014847"/>
                  </a:lnTo>
                  <a:lnTo>
                    <a:pt x="394970" y="6014847"/>
                  </a:lnTo>
                  <a:lnTo>
                    <a:pt x="394970" y="6005322"/>
                  </a:lnTo>
                  <a:lnTo>
                    <a:pt x="394970" y="6014847"/>
                  </a:lnTo>
                  <a:cubicBezTo>
                    <a:pt x="176911" y="6014847"/>
                    <a:pt x="0" y="5838063"/>
                    <a:pt x="0" y="5620131"/>
                  </a:cubicBezTo>
                  <a:lnTo>
                    <a:pt x="0" y="394716"/>
                  </a:lnTo>
                  <a:lnTo>
                    <a:pt x="9525" y="394716"/>
                  </a:lnTo>
                  <a:lnTo>
                    <a:pt x="0" y="394716"/>
                  </a:lnTo>
                  <a:moveTo>
                    <a:pt x="19050" y="394716"/>
                  </a:moveTo>
                  <a:lnTo>
                    <a:pt x="19050" y="5620131"/>
                  </a:lnTo>
                  <a:lnTo>
                    <a:pt x="9525" y="5620131"/>
                  </a:lnTo>
                  <a:lnTo>
                    <a:pt x="19050" y="5620131"/>
                  </a:lnTo>
                  <a:cubicBezTo>
                    <a:pt x="19050" y="5827649"/>
                    <a:pt x="187325" y="5995797"/>
                    <a:pt x="394970" y="5995797"/>
                  </a:cubicBezTo>
                  <a:lnTo>
                    <a:pt x="7131812" y="5995797"/>
                  </a:lnTo>
                  <a:cubicBezTo>
                    <a:pt x="7339457" y="5995797"/>
                    <a:pt x="7507732" y="5827522"/>
                    <a:pt x="7507732" y="5620131"/>
                  </a:cubicBezTo>
                  <a:lnTo>
                    <a:pt x="7507732" y="394716"/>
                  </a:lnTo>
                  <a:cubicBezTo>
                    <a:pt x="7507732" y="187198"/>
                    <a:pt x="7339457" y="19050"/>
                    <a:pt x="7131812" y="19050"/>
                  </a:cubicBezTo>
                  <a:lnTo>
                    <a:pt x="394970" y="19050"/>
                  </a:lnTo>
                  <a:lnTo>
                    <a:pt x="394970" y="9525"/>
                  </a:lnTo>
                  <a:lnTo>
                    <a:pt x="394970" y="19050"/>
                  </a:lnTo>
                  <a:cubicBezTo>
                    <a:pt x="187325" y="19050"/>
                    <a:pt x="19050" y="187325"/>
                    <a:pt x="19050" y="394716"/>
                  </a:cubicBezTo>
                  <a:close/>
                </a:path>
              </a:pathLst>
            </a:custGeom>
            <a:solidFill>
              <a:srgbClr val="E9F1EE"/>
            </a:solidFill>
          </p:spPr>
        </p:sp>
      </p:grpSp>
      <p:grpSp>
        <p:nvGrpSpPr>
          <p:cNvPr name="Group 42" id="42"/>
          <p:cNvGrpSpPr/>
          <p:nvPr/>
        </p:nvGrpSpPr>
        <p:grpSpPr>
          <a:xfrm rot="0">
            <a:off x="12293624" y="5590088"/>
            <a:ext cx="4736250" cy="739521"/>
            <a:chOff x="0" y="0"/>
            <a:chExt cx="6315000" cy="986028"/>
          </a:xfrm>
        </p:grpSpPr>
        <p:sp>
          <p:nvSpPr>
            <p:cNvPr name="Freeform 43" id="43"/>
            <p:cNvSpPr/>
            <p:nvPr/>
          </p:nvSpPr>
          <p:spPr>
            <a:xfrm flipH="false" flipV="false" rot="0">
              <a:off x="0" y="0"/>
              <a:ext cx="6315000" cy="986028"/>
            </a:xfrm>
            <a:custGeom>
              <a:avLst/>
              <a:gdLst/>
              <a:ahLst/>
              <a:cxnLst/>
              <a:rect r="r" b="b" t="t" l="l"/>
              <a:pathLst>
                <a:path h="986028" w="6315000">
                  <a:moveTo>
                    <a:pt x="0" y="0"/>
                  </a:moveTo>
                  <a:lnTo>
                    <a:pt x="6315000" y="0"/>
                  </a:lnTo>
                  <a:lnTo>
                    <a:pt x="6315000" y="986028"/>
                  </a:lnTo>
                  <a:lnTo>
                    <a:pt x="0" y="986028"/>
                  </a:lnTo>
                  <a:close/>
                </a:path>
              </a:pathLst>
            </a:custGeom>
            <a:solidFill>
              <a:srgbClr val="000000">
                <a:alpha val="0"/>
              </a:srgbClr>
            </a:solidFill>
          </p:spPr>
        </p:sp>
        <p:sp>
          <p:nvSpPr>
            <p:cNvPr name="TextBox 44" id="44"/>
            <p:cNvSpPr txBox="true"/>
            <p:nvPr/>
          </p:nvSpPr>
          <p:spPr>
            <a:xfrm>
              <a:off x="0" y="-47625"/>
              <a:ext cx="6315000" cy="1033653"/>
            </a:xfrm>
            <a:prstGeom prst="rect">
              <a:avLst/>
            </a:prstGeom>
          </p:spPr>
          <p:txBody>
            <a:bodyPr anchor="t" rtlCol="false" tIns="0" lIns="0" bIns="0" rIns="0"/>
            <a:lstStyle/>
            <a:p>
              <a:pPr algn="l">
                <a:lnSpc>
                  <a:spcPts val="3888"/>
                </a:lnSpc>
              </a:pPr>
              <a:r>
                <a:rPr lang="en-US" b="true" sz="3000">
                  <a:solidFill>
                    <a:srgbClr val="027D5A"/>
                  </a:solidFill>
                  <a:latin typeface="Poppins Bold"/>
                  <a:ea typeface="Poppins Bold"/>
                  <a:cs typeface="Poppins Bold"/>
                  <a:sym typeface="Poppins Bold"/>
                </a:rPr>
                <a:t>Temperature Control</a:t>
              </a:r>
            </a:p>
          </p:txBody>
        </p:sp>
      </p:grpSp>
      <p:grpSp>
        <p:nvGrpSpPr>
          <p:cNvPr name="Group 45" id="45"/>
          <p:cNvGrpSpPr/>
          <p:nvPr/>
        </p:nvGrpSpPr>
        <p:grpSpPr>
          <a:xfrm rot="0">
            <a:off x="12293640" y="6416100"/>
            <a:ext cx="4736250" cy="3707778"/>
            <a:chOff x="0" y="0"/>
            <a:chExt cx="6315000" cy="4943704"/>
          </a:xfrm>
        </p:grpSpPr>
        <p:sp>
          <p:nvSpPr>
            <p:cNvPr name="Freeform 46" id="46"/>
            <p:cNvSpPr/>
            <p:nvPr/>
          </p:nvSpPr>
          <p:spPr>
            <a:xfrm flipH="false" flipV="false" rot="0">
              <a:off x="0" y="0"/>
              <a:ext cx="6315000" cy="4943703"/>
            </a:xfrm>
            <a:custGeom>
              <a:avLst/>
              <a:gdLst/>
              <a:ahLst/>
              <a:cxnLst/>
              <a:rect r="r" b="b" t="t" l="l"/>
              <a:pathLst>
                <a:path h="4943703" w="6315000">
                  <a:moveTo>
                    <a:pt x="0" y="0"/>
                  </a:moveTo>
                  <a:lnTo>
                    <a:pt x="6315000" y="0"/>
                  </a:lnTo>
                  <a:lnTo>
                    <a:pt x="6315000" y="4943703"/>
                  </a:lnTo>
                  <a:lnTo>
                    <a:pt x="0" y="4943703"/>
                  </a:lnTo>
                  <a:close/>
                </a:path>
              </a:pathLst>
            </a:custGeom>
            <a:solidFill>
              <a:srgbClr val="000000">
                <a:alpha val="0"/>
              </a:srgbClr>
            </a:solidFill>
          </p:spPr>
        </p:sp>
        <p:sp>
          <p:nvSpPr>
            <p:cNvPr name="TextBox 47" id="47"/>
            <p:cNvSpPr txBox="true"/>
            <p:nvPr/>
          </p:nvSpPr>
          <p:spPr>
            <a:xfrm>
              <a:off x="0" y="-47625"/>
              <a:ext cx="6315000" cy="4991329"/>
            </a:xfrm>
            <a:prstGeom prst="rect">
              <a:avLst/>
            </a:prstGeom>
          </p:spPr>
          <p:txBody>
            <a:bodyPr anchor="t" rtlCol="false" tIns="0" lIns="0" bIns="0" rIns="0"/>
            <a:lstStyle/>
            <a:p>
              <a:pPr algn="l">
                <a:lnSpc>
                  <a:spcPts val="2897"/>
                </a:lnSpc>
              </a:pPr>
              <a:r>
                <a:rPr lang="en-US" sz="2100">
                  <a:solidFill>
                    <a:srgbClr val="000000"/>
                  </a:solidFill>
                  <a:latin typeface="Poppins"/>
                  <a:ea typeface="Poppins"/>
                  <a:cs typeface="Poppins"/>
                  <a:sym typeface="Poppins"/>
                </a:rPr>
                <a:t>Ensure donations remain at the correct temperature until the donation driver arrives.</a:t>
              </a:r>
            </a:p>
            <a:p>
              <a:pPr algn="l">
                <a:lnSpc>
                  <a:spcPts val="2897"/>
                </a:lnSpc>
              </a:pPr>
              <a:r>
                <a:rPr lang="en-US" sz="2100">
                  <a:solidFill>
                    <a:srgbClr val="000000"/>
                  </a:solidFill>
                  <a:latin typeface="Poppins"/>
                  <a:ea typeface="Poppins"/>
                  <a:cs typeface="Poppins"/>
                  <a:sym typeface="Poppins"/>
                </a:rPr>
                <a:t>This means:</a:t>
              </a:r>
            </a:p>
            <a:p>
              <a:pPr algn="l" marL="589598" indent="-294799" lvl="1">
                <a:lnSpc>
                  <a:spcPts val="2897"/>
                </a:lnSpc>
                <a:buFont typeface="Arial"/>
                <a:buChar char="•"/>
              </a:pPr>
              <a:r>
                <a:rPr lang="en-US" sz="2100">
                  <a:solidFill>
                    <a:srgbClr val="000000"/>
                  </a:solidFill>
                  <a:latin typeface="Poppins"/>
                  <a:ea typeface="Poppins"/>
                  <a:cs typeface="Poppins"/>
                  <a:sym typeface="Poppins"/>
                </a:rPr>
                <a:t>Refrigerated items at 41°F (5°C) or below.</a:t>
              </a:r>
            </a:p>
            <a:p>
              <a:pPr algn="l" marL="589598" indent="-294799" lvl="1">
                <a:lnSpc>
                  <a:spcPts val="2897"/>
                </a:lnSpc>
                <a:buFont typeface="Arial"/>
                <a:buChar char="•"/>
              </a:pPr>
              <a:r>
                <a:rPr lang="en-US" sz="2100">
                  <a:solidFill>
                    <a:srgbClr val="000000"/>
                  </a:solidFill>
                  <a:latin typeface="Poppins"/>
                  <a:ea typeface="Poppins"/>
                  <a:cs typeface="Poppins"/>
                  <a:sym typeface="Poppins"/>
                </a:rPr>
                <a:t>Frozen items at 0°F (-18°C) or below.</a:t>
              </a:r>
            </a:p>
            <a:p>
              <a:pPr algn="l" marL="589598" indent="-294799" lvl="1">
                <a:lnSpc>
                  <a:spcPts val="2897"/>
                </a:lnSpc>
              </a:pPr>
            </a:p>
            <a:p>
              <a:pPr algn="l" marL="589598" indent="-294799" lvl="1">
                <a:lnSpc>
                  <a:spcPts val="2897"/>
                </a:lnSpc>
              </a:pPr>
            </a:p>
          </p:txBody>
        </p:sp>
      </p:grpSp>
      <p:sp>
        <p:nvSpPr>
          <p:cNvPr name="Freeform 48" id="48"/>
          <p:cNvSpPr/>
          <p:nvPr/>
        </p:nvSpPr>
        <p:spPr>
          <a:xfrm flipH="false" flipV="false" rot="0">
            <a:off x="665588" y="1745175"/>
            <a:ext cx="4579650" cy="3114900"/>
          </a:xfrm>
          <a:custGeom>
            <a:avLst/>
            <a:gdLst/>
            <a:ahLst/>
            <a:cxnLst/>
            <a:rect r="r" b="b" t="t" l="l"/>
            <a:pathLst>
              <a:path h="3114900" w="4579650">
                <a:moveTo>
                  <a:pt x="0" y="0"/>
                </a:moveTo>
                <a:lnTo>
                  <a:pt x="4579650" y="0"/>
                </a:lnTo>
                <a:lnTo>
                  <a:pt x="4579650" y="3114900"/>
                </a:lnTo>
                <a:lnTo>
                  <a:pt x="0" y="3114900"/>
                </a:lnTo>
                <a:lnTo>
                  <a:pt x="0" y="0"/>
                </a:lnTo>
                <a:close/>
              </a:path>
            </a:pathLst>
          </a:custGeom>
          <a:blipFill>
            <a:blip r:embed="rId6"/>
            <a:stretch>
              <a:fillRect l="0" t="0" r="0" b="-2"/>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99435" y="1659281"/>
            <a:ext cx="4564688" cy="2723288"/>
            <a:chOff x="0" y="0"/>
            <a:chExt cx="6086250" cy="3631050"/>
          </a:xfrm>
        </p:grpSpPr>
        <p:sp>
          <p:nvSpPr>
            <p:cNvPr name="Freeform 3" id="3"/>
            <p:cNvSpPr/>
            <p:nvPr/>
          </p:nvSpPr>
          <p:spPr>
            <a:xfrm flipH="false" flipV="false" rot="0">
              <a:off x="9525" y="9525"/>
              <a:ext cx="6067171" cy="3612007"/>
            </a:xfrm>
            <a:custGeom>
              <a:avLst/>
              <a:gdLst/>
              <a:ahLst/>
              <a:cxnLst/>
              <a:rect r="r" b="b" t="t" l="l"/>
              <a:pathLst>
                <a:path h="3612007" w="6067171">
                  <a:moveTo>
                    <a:pt x="0" y="232029"/>
                  </a:moveTo>
                  <a:cubicBezTo>
                    <a:pt x="0" y="103886"/>
                    <a:pt x="104140" y="0"/>
                    <a:pt x="232537" y="0"/>
                  </a:cubicBezTo>
                  <a:lnTo>
                    <a:pt x="5834634" y="0"/>
                  </a:lnTo>
                  <a:cubicBezTo>
                    <a:pt x="5963031" y="0"/>
                    <a:pt x="6067171" y="103886"/>
                    <a:pt x="6067171" y="232029"/>
                  </a:cubicBezTo>
                  <a:lnTo>
                    <a:pt x="6067171" y="3379978"/>
                  </a:lnTo>
                  <a:cubicBezTo>
                    <a:pt x="6067171" y="3508121"/>
                    <a:pt x="5963031" y="3612007"/>
                    <a:pt x="5834634" y="3612007"/>
                  </a:cubicBezTo>
                  <a:lnTo>
                    <a:pt x="232537" y="3612007"/>
                  </a:lnTo>
                  <a:cubicBezTo>
                    <a:pt x="104140" y="3612007"/>
                    <a:pt x="0" y="3508121"/>
                    <a:pt x="0" y="3379978"/>
                  </a:cubicBezTo>
                  <a:close/>
                </a:path>
              </a:pathLst>
            </a:custGeom>
            <a:solidFill>
              <a:srgbClr val="E9F1EE"/>
            </a:solidFill>
          </p:spPr>
        </p:sp>
        <p:sp>
          <p:nvSpPr>
            <p:cNvPr name="Freeform 4" id="4"/>
            <p:cNvSpPr/>
            <p:nvPr/>
          </p:nvSpPr>
          <p:spPr>
            <a:xfrm flipH="false" flipV="false" rot="0">
              <a:off x="0" y="0"/>
              <a:ext cx="6086221" cy="3631057"/>
            </a:xfrm>
            <a:custGeom>
              <a:avLst/>
              <a:gdLst/>
              <a:ahLst/>
              <a:cxnLst/>
              <a:rect r="r" b="b" t="t" l="l"/>
              <a:pathLst>
                <a:path h="3631057" w="6086221">
                  <a:moveTo>
                    <a:pt x="0" y="241554"/>
                  </a:moveTo>
                  <a:cubicBezTo>
                    <a:pt x="0" y="108204"/>
                    <a:pt x="108458" y="0"/>
                    <a:pt x="242062" y="0"/>
                  </a:cubicBezTo>
                  <a:lnTo>
                    <a:pt x="5844159" y="0"/>
                  </a:lnTo>
                  <a:lnTo>
                    <a:pt x="5844159" y="9525"/>
                  </a:lnTo>
                  <a:lnTo>
                    <a:pt x="5844159" y="0"/>
                  </a:lnTo>
                  <a:cubicBezTo>
                    <a:pt x="5977890" y="0"/>
                    <a:pt x="6086221" y="108204"/>
                    <a:pt x="6086221" y="241554"/>
                  </a:cubicBezTo>
                  <a:lnTo>
                    <a:pt x="6076696" y="241554"/>
                  </a:lnTo>
                  <a:lnTo>
                    <a:pt x="6086221" y="241554"/>
                  </a:lnTo>
                  <a:lnTo>
                    <a:pt x="6086221" y="3389503"/>
                  </a:lnTo>
                  <a:lnTo>
                    <a:pt x="6076696" y="3389503"/>
                  </a:lnTo>
                  <a:lnTo>
                    <a:pt x="6086221" y="3389503"/>
                  </a:lnTo>
                  <a:cubicBezTo>
                    <a:pt x="6086221" y="3522980"/>
                    <a:pt x="5977763" y="3631057"/>
                    <a:pt x="5844159" y="3631057"/>
                  </a:cubicBezTo>
                  <a:lnTo>
                    <a:pt x="5844159" y="3621532"/>
                  </a:lnTo>
                  <a:lnTo>
                    <a:pt x="5844159" y="3631057"/>
                  </a:lnTo>
                  <a:lnTo>
                    <a:pt x="242062" y="3631057"/>
                  </a:lnTo>
                  <a:lnTo>
                    <a:pt x="242062" y="3621532"/>
                  </a:lnTo>
                  <a:lnTo>
                    <a:pt x="242062" y="3631057"/>
                  </a:lnTo>
                  <a:cubicBezTo>
                    <a:pt x="108458" y="3631057"/>
                    <a:pt x="0" y="3522853"/>
                    <a:pt x="0" y="3389503"/>
                  </a:cubicBezTo>
                  <a:lnTo>
                    <a:pt x="0" y="241554"/>
                  </a:lnTo>
                  <a:lnTo>
                    <a:pt x="9525" y="241554"/>
                  </a:lnTo>
                  <a:lnTo>
                    <a:pt x="0" y="241554"/>
                  </a:lnTo>
                  <a:moveTo>
                    <a:pt x="19050" y="241554"/>
                  </a:moveTo>
                  <a:lnTo>
                    <a:pt x="19050" y="3389503"/>
                  </a:lnTo>
                  <a:lnTo>
                    <a:pt x="9525" y="3389503"/>
                  </a:lnTo>
                  <a:lnTo>
                    <a:pt x="19050" y="3389503"/>
                  </a:lnTo>
                  <a:cubicBezTo>
                    <a:pt x="19050" y="3512439"/>
                    <a:pt x="118872" y="3612007"/>
                    <a:pt x="242062" y="3612007"/>
                  </a:cubicBezTo>
                  <a:lnTo>
                    <a:pt x="5844159" y="3612007"/>
                  </a:lnTo>
                  <a:cubicBezTo>
                    <a:pt x="5967349" y="3612007"/>
                    <a:pt x="6067171" y="3512312"/>
                    <a:pt x="6067171" y="3389503"/>
                  </a:cubicBezTo>
                  <a:lnTo>
                    <a:pt x="6067171" y="241554"/>
                  </a:lnTo>
                  <a:cubicBezTo>
                    <a:pt x="6067171" y="118618"/>
                    <a:pt x="5967349" y="19050"/>
                    <a:pt x="5844159" y="19050"/>
                  </a:cubicBezTo>
                  <a:lnTo>
                    <a:pt x="242062" y="19050"/>
                  </a:lnTo>
                  <a:lnTo>
                    <a:pt x="242062" y="9525"/>
                  </a:lnTo>
                  <a:lnTo>
                    <a:pt x="242062" y="19050"/>
                  </a:lnTo>
                  <a:cubicBezTo>
                    <a:pt x="118872" y="19050"/>
                    <a:pt x="19050" y="118745"/>
                    <a:pt x="19050" y="241554"/>
                  </a:cubicBezTo>
                  <a:close/>
                </a:path>
              </a:pathLst>
            </a:custGeom>
            <a:solidFill>
              <a:srgbClr val="E9F1EE"/>
            </a:solidFill>
          </p:spPr>
        </p:sp>
      </p:grpSp>
      <p:grpSp>
        <p:nvGrpSpPr>
          <p:cNvPr name="Group 5" id="5"/>
          <p:cNvGrpSpPr/>
          <p:nvPr/>
        </p:nvGrpSpPr>
        <p:grpSpPr>
          <a:xfrm rot="0">
            <a:off x="315225" y="297450"/>
            <a:ext cx="17657550" cy="827550"/>
            <a:chOff x="0" y="0"/>
            <a:chExt cx="23543400" cy="1103400"/>
          </a:xfrm>
        </p:grpSpPr>
        <p:sp>
          <p:nvSpPr>
            <p:cNvPr name="Freeform 6" id="6"/>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7" id="7"/>
          <p:cNvGrpSpPr/>
          <p:nvPr/>
        </p:nvGrpSpPr>
        <p:grpSpPr>
          <a:xfrm rot="0">
            <a:off x="516000" y="354600"/>
            <a:ext cx="7576200" cy="761850"/>
            <a:chOff x="0" y="0"/>
            <a:chExt cx="10101600" cy="1015800"/>
          </a:xfrm>
        </p:grpSpPr>
        <p:sp>
          <p:nvSpPr>
            <p:cNvPr name="Freeform 8" id="8"/>
            <p:cNvSpPr/>
            <p:nvPr/>
          </p:nvSpPr>
          <p:spPr>
            <a:xfrm flipH="false" flipV="false" rot="0">
              <a:off x="0" y="0"/>
              <a:ext cx="10101600" cy="1015800"/>
            </a:xfrm>
            <a:custGeom>
              <a:avLst/>
              <a:gdLst/>
              <a:ahLst/>
              <a:cxnLst/>
              <a:rect r="r" b="b" t="t" l="l"/>
              <a:pathLst>
                <a:path h="1015800" w="10101600">
                  <a:moveTo>
                    <a:pt x="0" y="0"/>
                  </a:moveTo>
                  <a:lnTo>
                    <a:pt x="10101600" y="0"/>
                  </a:lnTo>
                  <a:lnTo>
                    <a:pt x="10101600" y="1015800"/>
                  </a:lnTo>
                  <a:lnTo>
                    <a:pt x="0" y="1015800"/>
                  </a:lnTo>
                  <a:close/>
                </a:path>
              </a:pathLst>
            </a:custGeom>
            <a:solidFill>
              <a:srgbClr val="000000">
                <a:alpha val="0"/>
              </a:srgbClr>
            </a:solidFill>
          </p:spPr>
        </p:sp>
        <p:sp>
          <p:nvSpPr>
            <p:cNvPr name="TextBox 9" id="9"/>
            <p:cNvSpPr txBox="true"/>
            <p:nvPr/>
          </p:nvSpPr>
          <p:spPr>
            <a:xfrm>
              <a:off x="0" y="-19050"/>
              <a:ext cx="10101600" cy="1034850"/>
            </a:xfrm>
            <a:prstGeom prst="rect">
              <a:avLst/>
            </a:prstGeom>
          </p:spPr>
          <p:txBody>
            <a:bodyPr anchor="t" rtlCol="false" tIns="0" lIns="0" bIns="0" rIns="0"/>
            <a:lstStyle/>
            <a:p>
              <a:pPr algn="l">
                <a:lnSpc>
                  <a:spcPts val="3779"/>
                </a:lnSpc>
              </a:pPr>
              <a:r>
                <a:rPr lang="en-US" sz="3150">
                  <a:solidFill>
                    <a:srgbClr val="000000"/>
                  </a:solidFill>
                  <a:latin typeface="Poppins"/>
                  <a:ea typeface="Poppins"/>
                  <a:cs typeface="Poppins"/>
                  <a:sym typeface="Poppins"/>
                </a:rPr>
                <a:t>Posting a Donation</a:t>
              </a:r>
            </a:p>
          </p:txBody>
        </p:sp>
      </p:grpSp>
      <p:sp>
        <p:nvSpPr>
          <p:cNvPr name="Freeform 10" id="10"/>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3"/>
            <a:stretch>
              <a:fillRect l="0" t="0" r="-1" b="0"/>
            </a:stretch>
          </a:blipFill>
        </p:spPr>
      </p:sp>
      <p:sp>
        <p:nvSpPr>
          <p:cNvPr name="Freeform 11" id="11"/>
          <p:cNvSpPr/>
          <p:nvPr/>
        </p:nvSpPr>
        <p:spPr>
          <a:xfrm flipH="false" flipV="false" rot="0">
            <a:off x="2398704" y="3406814"/>
            <a:ext cx="2766150" cy="5852700"/>
          </a:xfrm>
          <a:custGeom>
            <a:avLst/>
            <a:gdLst/>
            <a:ahLst/>
            <a:cxnLst/>
            <a:rect r="r" b="b" t="t" l="l"/>
            <a:pathLst>
              <a:path h="5852700" w="2766150">
                <a:moveTo>
                  <a:pt x="0" y="0"/>
                </a:moveTo>
                <a:lnTo>
                  <a:pt x="2766150" y="0"/>
                </a:lnTo>
                <a:lnTo>
                  <a:pt x="2766150" y="5852700"/>
                </a:lnTo>
                <a:lnTo>
                  <a:pt x="0" y="5852700"/>
                </a:lnTo>
                <a:lnTo>
                  <a:pt x="0" y="0"/>
                </a:lnTo>
                <a:close/>
              </a:path>
            </a:pathLst>
          </a:custGeom>
          <a:blipFill>
            <a:blip r:embed="rId4"/>
            <a:stretch>
              <a:fillRect l="0" t="0" r="0" b="-2288"/>
            </a:stretch>
          </a:blipFill>
        </p:spPr>
      </p:sp>
      <p:grpSp>
        <p:nvGrpSpPr>
          <p:cNvPr name="Group 12" id="12"/>
          <p:cNvGrpSpPr/>
          <p:nvPr/>
        </p:nvGrpSpPr>
        <p:grpSpPr>
          <a:xfrm rot="0">
            <a:off x="2168304" y="2116425"/>
            <a:ext cx="3226950" cy="1015650"/>
            <a:chOff x="0" y="0"/>
            <a:chExt cx="4302600" cy="1354200"/>
          </a:xfrm>
        </p:grpSpPr>
        <p:sp>
          <p:nvSpPr>
            <p:cNvPr name="Freeform 13" id="13"/>
            <p:cNvSpPr/>
            <p:nvPr/>
          </p:nvSpPr>
          <p:spPr>
            <a:xfrm flipH="false" flipV="false" rot="0">
              <a:off x="0" y="0"/>
              <a:ext cx="4302600" cy="1354200"/>
            </a:xfrm>
            <a:custGeom>
              <a:avLst/>
              <a:gdLst/>
              <a:ahLst/>
              <a:cxnLst/>
              <a:rect r="r" b="b" t="t" l="l"/>
              <a:pathLst>
                <a:path h="1354200" w="4302600">
                  <a:moveTo>
                    <a:pt x="0" y="0"/>
                  </a:moveTo>
                  <a:lnTo>
                    <a:pt x="4302600" y="0"/>
                  </a:lnTo>
                  <a:lnTo>
                    <a:pt x="4302600" y="1354200"/>
                  </a:lnTo>
                  <a:lnTo>
                    <a:pt x="0" y="1354200"/>
                  </a:lnTo>
                  <a:close/>
                </a:path>
              </a:pathLst>
            </a:custGeom>
            <a:solidFill>
              <a:srgbClr val="000000">
                <a:alpha val="0"/>
              </a:srgbClr>
            </a:solidFill>
          </p:spPr>
        </p:sp>
        <p:sp>
          <p:nvSpPr>
            <p:cNvPr name="TextBox 14" id="14"/>
            <p:cNvSpPr txBox="true"/>
            <p:nvPr/>
          </p:nvSpPr>
          <p:spPr>
            <a:xfrm>
              <a:off x="0" y="-19050"/>
              <a:ext cx="4302600" cy="1373250"/>
            </a:xfrm>
            <a:prstGeom prst="rect">
              <a:avLst/>
            </a:prstGeom>
          </p:spPr>
          <p:txBody>
            <a:bodyPr anchor="t" rtlCol="false" tIns="0" lIns="0" bIns="0" rIns="0"/>
            <a:lstStyle/>
            <a:p>
              <a:pPr algn="ctr">
                <a:lnSpc>
                  <a:spcPts val="2879"/>
                </a:lnSpc>
              </a:pPr>
              <a:r>
                <a:rPr lang="en-US" sz="2400">
                  <a:solidFill>
                    <a:srgbClr val="000000"/>
                  </a:solidFill>
                  <a:latin typeface="Poppins"/>
                  <a:ea typeface="Poppins"/>
                  <a:cs typeface="Poppins"/>
                  <a:sym typeface="Poppins"/>
                </a:rPr>
                <a:t>In the Careit app, select </a:t>
              </a:r>
              <a:r>
                <a:rPr lang="en-US" sz="2400">
                  <a:solidFill>
                    <a:srgbClr val="027D5A"/>
                  </a:solidFill>
                  <a:latin typeface="Poppins"/>
                  <a:ea typeface="Poppins"/>
                  <a:cs typeface="Poppins"/>
                  <a:sym typeface="Poppins"/>
                </a:rPr>
                <a:t>Donate</a:t>
              </a:r>
            </a:p>
          </p:txBody>
        </p:sp>
      </p:grpSp>
      <p:grpSp>
        <p:nvGrpSpPr>
          <p:cNvPr name="Group 15" id="15"/>
          <p:cNvGrpSpPr/>
          <p:nvPr/>
        </p:nvGrpSpPr>
        <p:grpSpPr>
          <a:xfrm rot="0">
            <a:off x="6861656" y="1659281"/>
            <a:ext cx="4564688" cy="2723288"/>
            <a:chOff x="0" y="0"/>
            <a:chExt cx="6086250" cy="3631050"/>
          </a:xfrm>
        </p:grpSpPr>
        <p:sp>
          <p:nvSpPr>
            <p:cNvPr name="Freeform 16" id="16"/>
            <p:cNvSpPr/>
            <p:nvPr/>
          </p:nvSpPr>
          <p:spPr>
            <a:xfrm flipH="false" flipV="false" rot="0">
              <a:off x="9525" y="9525"/>
              <a:ext cx="6067171" cy="3612007"/>
            </a:xfrm>
            <a:custGeom>
              <a:avLst/>
              <a:gdLst/>
              <a:ahLst/>
              <a:cxnLst/>
              <a:rect r="r" b="b" t="t" l="l"/>
              <a:pathLst>
                <a:path h="3612007" w="6067171">
                  <a:moveTo>
                    <a:pt x="0" y="232029"/>
                  </a:moveTo>
                  <a:cubicBezTo>
                    <a:pt x="0" y="103886"/>
                    <a:pt x="104140" y="0"/>
                    <a:pt x="232537" y="0"/>
                  </a:cubicBezTo>
                  <a:lnTo>
                    <a:pt x="5834634" y="0"/>
                  </a:lnTo>
                  <a:cubicBezTo>
                    <a:pt x="5963031" y="0"/>
                    <a:pt x="6067171" y="103886"/>
                    <a:pt x="6067171" y="232029"/>
                  </a:cubicBezTo>
                  <a:lnTo>
                    <a:pt x="6067171" y="3379978"/>
                  </a:lnTo>
                  <a:cubicBezTo>
                    <a:pt x="6067171" y="3508121"/>
                    <a:pt x="5963031" y="3612007"/>
                    <a:pt x="5834634" y="3612007"/>
                  </a:cubicBezTo>
                  <a:lnTo>
                    <a:pt x="232537" y="3612007"/>
                  </a:lnTo>
                  <a:cubicBezTo>
                    <a:pt x="104140" y="3612007"/>
                    <a:pt x="0" y="3508121"/>
                    <a:pt x="0" y="3379978"/>
                  </a:cubicBezTo>
                  <a:close/>
                </a:path>
              </a:pathLst>
            </a:custGeom>
            <a:solidFill>
              <a:srgbClr val="E9F1EE"/>
            </a:solidFill>
          </p:spPr>
        </p:sp>
        <p:sp>
          <p:nvSpPr>
            <p:cNvPr name="Freeform 17" id="17"/>
            <p:cNvSpPr/>
            <p:nvPr/>
          </p:nvSpPr>
          <p:spPr>
            <a:xfrm flipH="false" flipV="false" rot="0">
              <a:off x="0" y="0"/>
              <a:ext cx="6086221" cy="3631057"/>
            </a:xfrm>
            <a:custGeom>
              <a:avLst/>
              <a:gdLst/>
              <a:ahLst/>
              <a:cxnLst/>
              <a:rect r="r" b="b" t="t" l="l"/>
              <a:pathLst>
                <a:path h="3631057" w="6086221">
                  <a:moveTo>
                    <a:pt x="0" y="241554"/>
                  </a:moveTo>
                  <a:cubicBezTo>
                    <a:pt x="0" y="108204"/>
                    <a:pt x="108458" y="0"/>
                    <a:pt x="242062" y="0"/>
                  </a:cubicBezTo>
                  <a:lnTo>
                    <a:pt x="5844159" y="0"/>
                  </a:lnTo>
                  <a:lnTo>
                    <a:pt x="5844159" y="9525"/>
                  </a:lnTo>
                  <a:lnTo>
                    <a:pt x="5844159" y="0"/>
                  </a:lnTo>
                  <a:cubicBezTo>
                    <a:pt x="5977890" y="0"/>
                    <a:pt x="6086221" y="108204"/>
                    <a:pt x="6086221" y="241554"/>
                  </a:cubicBezTo>
                  <a:lnTo>
                    <a:pt x="6076696" y="241554"/>
                  </a:lnTo>
                  <a:lnTo>
                    <a:pt x="6086221" y="241554"/>
                  </a:lnTo>
                  <a:lnTo>
                    <a:pt x="6086221" y="3389503"/>
                  </a:lnTo>
                  <a:lnTo>
                    <a:pt x="6076696" y="3389503"/>
                  </a:lnTo>
                  <a:lnTo>
                    <a:pt x="6086221" y="3389503"/>
                  </a:lnTo>
                  <a:cubicBezTo>
                    <a:pt x="6086221" y="3522980"/>
                    <a:pt x="5977763" y="3631057"/>
                    <a:pt x="5844159" y="3631057"/>
                  </a:cubicBezTo>
                  <a:lnTo>
                    <a:pt x="5844159" y="3621532"/>
                  </a:lnTo>
                  <a:lnTo>
                    <a:pt x="5844159" y="3631057"/>
                  </a:lnTo>
                  <a:lnTo>
                    <a:pt x="242062" y="3631057"/>
                  </a:lnTo>
                  <a:lnTo>
                    <a:pt x="242062" y="3621532"/>
                  </a:lnTo>
                  <a:lnTo>
                    <a:pt x="242062" y="3631057"/>
                  </a:lnTo>
                  <a:cubicBezTo>
                    <a:pt x="108458" y="3631057"/>
                    <a:pt x="0" y="3522853"/>
                    <a:pt x="0" y="3389503"/>
                  </a:cubicBezTo>
                  <a:lnTo>
                    <a:pt x="0" y="241554"/>
                  </a:lnTo>
                  <a:lnTo>
                    <a:pt x="9525" y="241554"/>
                  </a:lnTo>
                  <a:lnTo>
                    <a:pt x="0" y="241554"/>
                  </a:lnTo>
                  <a:moveTo>
                    <a:pt x="19050" y="241554"/>
                  </a:moveTo>
                  <a:lnTo>
                    <a:pt x="19050" y="3389503"/>
                  </a:lnTo>
                  <a:lnTo>
                    <a:pt x="9525" y="3389503"/>
                  </a:lnTo>
                  <a:lnTo>
                    <a:pt x="19050" y="3389503"/>
                  </a:lnTo>
                  <a:cubicBezTo>
                    <a:pt x="19050" y="3512439"/>
                    <a:pt x="118872" y="3612007"/>
                    <a:pt x="242062" y="3612007"/>
                  </a:cubicBezTo>
                  <a:lnTo>
                    <a:pt x="5844159" y="3612007"/>
                  </a:lnTo>
                  <a:cubicBezTo>
                    <a:pt x="5967349" y="3612007"/>
                    <a:pt x="6067171" y="3512312"/>
                    <a:pt x="6067171" y="3389503"/>
                  </a:cubicBezTo>
                  <a:lnTo>
                    <a:pt x="6067171" y="241554"/>
                  </a:lnTo>
                  <a:cubicBezTo>
                    <a:pt x="6067171" y="118618"/>
                    <a:pt x="5967349" y="19050"/>
                    <a:pt x="5844159" y="19050"/>
                  </a:cubicBezTo>
                  <a:lnTo>
                    <a:pt x="242062" y="19050"/>
                  </a:lnTo>
                  <a:lnTo>
                    <a:pt x="242062" y="9525"/>
                  </a:lnTo>
                  <a:lnTo>
                    <a:pt x="242062" y="19050"/>
                  </a:lnTo>
                  <a:cubicBezTo>
                    <a:pt x="118872" y="19050"/>
                    <a:pt x="19050" y="118745"/>
                    <a:pt x="19050" y="241554"/>
                  </a:cubicBezTo>
                  <a:close/>
                </a:path>
              </a:pathLst>
            </a:custGeom>
            <a:solidFill>
              <a:srgbClr val="E9F1EE"/>
            </a:solidFill>
          </p:spPr>
        </p:sp>
      </p:grpSp>
      <p:grpSp>
        <p:nvGrpSpPr>
          <p:cNvPr name="Group 18" id="18"/>
          <p:cNvGrpSpPr/>
          <p:nvPr/>
        </p:nvGrpSpPr>
        <p:grpSpPr>
          <a:xfrm rot="0">
            <a:off x="6868800" y="2116425"/>
            <a:ext cx="4550400" cy="1015650"/>
            <a:chOff x="0" y="0"/>
            <a:chExt cx="6067200" cy="1354200"/>
          </a:xfrm>
        </p:grpSpPr>
        <p:sp>
          <p:nvSpPr>
            <p:cNvPr name="Freeform 19" id="19"/>
            <p:cNvSpPr/>
            <p:nvPr/>
          </p:nvSpPr>
          <p:spPr>
            <a:xfrm flipH="false" flipV="false" rot="0">
              <a:off x="0" y="0"/>
              <a:ext cx="6067200" cy="1354200"/>
            </a:xfrm>
            <a:custGeom>
              <a:avLst/>
              <a:gdLst/>
              <a:ahLst/>
              <a:cxnLst/>
              <a:rect r="r" b="b" t="t" l="l"/>
              <a:pathLst>
                <a:path h="1354200" w="6067200">
                  <a:moveTo>
                    <a:pt x="0" y="0"/>
                  </a:moveTo>
                  <a:lnTo>
                    <a:pt x="6067200" y="0"/>
                  </a:lnTo>
                  <a:lnTo>
                    <a:pt x="6067200" y="1354200"/>
                  </a:lnTo>
                  <a:lnTo>
                    <a:pt x="0" y="1354200"/>
                  </a:lnTo>
                  <a:close/>
                </a:path>
              </a:pathLst>
            </a:custGeom>
            <a:solidFill>
              <a:srgbClr val="000000">
                <a:alpha val="0"/>
              </a:srgbClr>
            </a:solidFill>
          </p:spPr>
        </p:sp>
        <p:sp>
          <p:nvSpPr>
            <p:cNvPr name="TextBox 20" id="20"/>
            <p:cNvSpPr txBox="true"/>
            <p:nvPr/>
          </p:nvSpPr>
          <p:spPr>
            <a:xfrm>
              <a:off x="0" y="-19050"/>
              <a:ext cx="6067200" cy="1373250"/>
            </a:xfrm>
            <a:prstGeom prst="rect">
              <a:avLst/>
            </a:prstGeom>
          </p:spPr>
          <p:txBody>
            <a:bodyPr anchor="t" rtlCol="false" tIns="0" lIns="0" bIns="0" rIns="0"/>
            <a:lstStyle/>
            <a:p>
              <a:pPr algn="ctr">
                <a:lnSpc>
                  <a:spcPts val="2879"/>
                </a:lnSpc>
              </a:pPr>
              <a:r>
                <a:rPr lang="en-US" sz="2400">
                  <a:solidFill>
                    <a:srgbClr val="000000"/>
                  </a:solidFill>
                  <a:latin typeface="Poppins"/>
                  <a:ea typeface="Poppins"/>
                  <a:cs typeface="Poppins"/>
                  <a:sym typeface="Poppins"/>
                </a:rPr>
                <a:t>Fill in the form fields.</a:t>
              </a:r>
            </a:p>
            <a:p>
              <a:pPr algn="ctr">
                <a:lnSpc>
                  <a:spcPts val="2879"/>
                </a:lnSpc>
              </a:pPr>
              <a:r>
                <a:rPr lang="en-US" sz="2400">
                  <a:solidFill>
                    <a:srgbClr val="027D5A"/>
                  </a:solidFill>
                  <a:latin typeface="Poppins"/>
                  <a:ea typeface="Poppins"/>
                  <a:cs typeface="Poppins"/>
                  <a:sym typeface="Poppins"/>
                </a:rPr>
                <a:t>Use an appetizing title!</a:t>
              </a:r>
            </a:p>
          </p:txBody>
        </p:sp>
      </p:grpSp>
      <p:grpSp>
        <p:nvGrpSpPr>
          <p:cNvPr name="Group 21" id="21"/>
          <p:cNvGrpSpPr/>
          <p:nvPr/>
        </p:nvGrpSpPr>
        <p:grpSpPr>
          <a:xfrm rot="0">
            <a:off x="12098809" y="1659281"/>
            <a:ext cx="4564688" cy="2723288"/>
            <a:chOff x="0" y="0"/>
            <a:chExt cx="6086250" cy="3631050"/>
          </a:xfrm>
        </p:grpSpPr>
        <p:sp>
          <p:nvSpPr>
            <p:cNvPr name="Freeform 22" id="22"/>
            <p:cNvSpPr/>
            <p:nvPr/>
          </p:nvSpPr>
          <p:spPr>
            <a:xfrm flipH="false" flipV="false" rot="0">
              <a:off x="9525" y="9525"/>
              <a:ext cx="6067171" cy="3612007"/>
            </a:xfrm>
            <a:custGeom>
              <a:avLst/>
              <a:gdLst/>
              <a:ahLst/>
              <a:cxnLst/>
              <a:rect r="r" b="b" t="t" l="l"/>
              <a:pathLst>
                <a:path h="3612007" w="6067171">
                  <a:moveTo>
                    <a:pt x="0" y="232029"/>
                  </a:moveTo>
                  <a:cubicBezTo>
                    <a:pt x="0" y="103886"/>
                    <a:pt x="104140" y="0"/>
                    <a:pt x="232537" y="0"/>
                  </a:cubicBezTo>
                  <a:lnTo>
                    <a:pt x="5834634" y="0"/>
                  </a:lnTo>
                  <a:cubicBezTo>
                    <a:pt x="5963031" y="0"/>
                    <a:pt x="6067171" y="103886"/>
                    <a:pt x="6067171" y="232029"/>
                  </a:cubicBezTo>
                  <a:lnTo>
                    <a:pt x="6067171" y="3379978"/>
                  </a:lnTo>
                  <a:cubicBezTo>
                    <a:pt x="6067171" y="3508121"/>
                    <a:pt x="5963031" y="3612007"/>
                    <a:pt x="5834634" y="3612007"/>
                  </a:cubicBezTo>
                  <a:lnTo>
                    <a:pt x="232537" y="3612007"/>
                  </a:lnTo>
                  <a:cubicBezTo>
                    <a:pt x="104140" y="3612007"/>
                    <a:pt x="0" y="3508121"/>
                    <a:pt x="0" y="3379978"/>
                  </a:cubicBezTo>
                  <a:close/>
                </a:path>
              </a:pathLst>
            </a:custGeom>
            <a:solidFill>
              <a:srgbClr val="E9F1EE"/>
            </a:solidFill>
          </p:spPr>
        </p:sp>
        <p:sp>
          <p:nvSpPr>
            <p:cNvPr name="Freeform 23" id="23"/>
            <p:cNvSpPr/>
            <p:nvPr/>
          </p:nvSpPr>
          <p:spPr>
            <a:xfrm flipH="false" flipV="false" rot="0">
              <a:off x="0" y="0"/>
              <a:ext cx="6086221" cy="3631057"/>
            </a:xfrm>
            <a:custGeom>
              <a:avLst/>
              <a:gdLst/>
              <a:ahLst/>
              <a:cxnLst/>
              <a:rect r="r" b="b" t="t" l="l"/>
              <a:pathLst>
                <a:path h="3631057" w="6086221">
                  <a:moveTo>
                    <a:pt x="0" y="241554"/>
                  </a:moveTo>
                  <a:cubicBezTo>
                    <a:pt x="0" y="108204"/>
                    <a:pt x="108458" y="0"/>
                    <a:pt x="242062" y="0"/>
                  </a:cubicBezTo>
                  <a:lnTo>
                    <a:pt x="5844159" y="0"/>
                  </a:lnTo>
                  <a:lnTo>
                    <a:pt x="5844159" y="9525"/>
                  </a:lnTo>
                  <a:lnTo>
                    <a:pt x="5844159" y="0"/>
                  </a:lnTo>
                  <a:cubicBezTo>
                    <a:pt x="5977890" y="0"/>
                    <a:pt x="6086221" y="108204"/>
                    <a:pt x="6086221" y="241554"/>
                  </a:cubicBezTo>
                  <a:lnTo>
                    <a:pt x="6076696" y="241554"/>
                  </a:lnTo>
                  <a:lnTo>
                    <a:pt x="6086221" y="241554"/>
                  </a:lnTo>
                  <a:lnTo>
                    <a:pt x="6086221" y="3389503"/>
                  </a:lnTo>
                  <a:lnTo>
                    <a:pt x="6076696" y="3389503"/>
                  </a:lnTo>
                  <a:lnTo>
                    <a:pt x="6086221" y="3389503"/>
                  </a:lnTo>
                  <a:cubicBezTo>
                    <a:pt x="6086221" y="3522980"/>
                    <a:pt x="5977763" y="3631057"/>
                    <a:pt x="5844159" y="3631057"/>
                  </a:cubicBezTo>
                  <a:lnTo>
                    <a:pt x="5844159" y="3621532"/>
                  </a:lnTo>
                  <a:lnTo>
                    <a:pt x="5844159" y="3631057"/>
                  </a:lnTo>
                  <a:lnTo>
                    <a:pt x="242062" y="3631057"/>
                  </a:lnTo>
                  <a:lnTo>
                    <a:pt x="242062" y="3621532"/>
                  </a:lnTo>
                  <a:lnTo>
                    <a:pt x="242062" y="3631057"/>
                  </a:lnTo>
                  <a:cubicBezTo>
                    <a:pt x="108458" y="3631057"/>
                    <a:pt x="0" y="3522853"/>
                    <a:pt x="0" y="3389503"/>
                  </a:cubicBezTo>
                  <a:lnTo>
                    <a:pt x="0" y="241554"/>
                  </a:lnTo>
                  <a:lnTo>
                    <a:pt x="9525" y="241554"/>
                  </a:lnTo>
                  <a:lnTo>
                    <a:pt x="0" y="241554"/>
                  </a:lnTo>
                  <a:moveTo>
                    <a:pt x="19050" y="241554"/>
                  </a:moveTo>
                  <a:lnTo>
                    <a:pt x="19050" y="3389503"/>
                  </a:lnTo>
                  <a:lnTo>
                    <a:pt x="9525" y="3389503"/>
                  </a:lnTo>
                  <a:lnTo>
                    <a:pt x="19050" y="3389503"/>
                  </a:lnTo>
                  <a:cubicBezTo>
                    <a:pt x="19050" y="3512439"/>
                    <a:pt x="118872" y="3612007"/>
                    <a:pt x="242062" y="3612007"/>
                  </a:cubicBezTo>
                  <a:lnTo>
                    <a:pt x="5844159" y="3612007"/>
                  </a:lnTo>
                  <a:cubicBezTo>
                    <a:pt x="5967349" y="3612007"/>
                    <a:pt x="6067171" y="3512312"/>
                    <a:pt x="6067171" y="3389503"/>
                  </a:cubicBezTo>
                  <a:lnTo>
                    <a:pt x="6067171" y="241554"/>
                  </a:lnTo>
                  <a:cubicBezTo>
                    <a:pt x="6067171" y="118618"/>
                    <a:pt x="5967349" y="19050"/>
                    <a:pt x="5844159" y="19050"/>
                  </a:cubicBezTo>
                  <a:lnTo>
                    <a:pt x="242062" y="19050"/>
                  </a:lnTo>
                  <a:lnTo>
                    <a:pt x="242062" y="9525"/>
                  </a:lnTo>
                  <a:lnTo>
                    <a:pt x="242062" y="19050"/>
                  </a:lnTo>
                  <a:cubicBezTo>
                    <a:pt x="118872" y="19050"/>
                    <a:pt x="19050" y="118745"/>
                    <a:pt x="19050" y="241554"/>
                  </a:cubicBezTo>
                  <a:close/>
                </a:path>
              </a:pathLst>
            </a:custGeom>
            <a:solidFill>
              <a:srgbClr val="E9F1EE"/>
            </a:solidFill>
          </p:spPr>
        </p:sp>
      </p:grpSp>
      <p:grpSp>
        <p:nvGrpSpPr>
          <p:cNvPr name="Group 24" id="24"/>
          <p:cNvGrpSpPr/>
          <p:nvPr/>
        </p:nvGrpSpPr>
        <p:grpSpPr>
          <a:xfrm rot="0">
            <a:off x="12148762" y="2116425"/>
            <a:ext cx="4550400" cy="1015650"/>
            <a:chOff x="0" y="0"/>
            <a:chExt cx="6067200" cy="1354200"/>
          </a:xfrm>
        </p:grpSpPr>
        <p:sp>
          <p:nvSpPr>
            <p:cNvPr name="Freeform 25" id="25"/>
            <p:cNvSpPr/>
            <p:nvPr/>
          </p:nvSpPr>
          <p:spPr>
            <a:xfrm flipH="false" flipV="false" rot="0">
              <a:off x="0" y="0"/>
              <a:ext cx="6067200" cy="1354200"/>
            </a:xfrm>
            <a:custGeom>
              <a:avLst/>
              <a:gdLst/>
              <a:ahLst/>
              <a:cxnLst/>
              <a:rect r="r" b="b" t="t" l="l"/>
              <a:pathLst>
                <a:path h="1354200" w="6067200">
                  <a:moveTo>
                    <a:pt x="0" y="0"/>
                  </a:moveTo>
                  <a:lnTo>
                    <a:pt x="6067200" y="0"/>
                  </a:lnTo>
                  <a:lnTo>
                    <a:pt x="6067200" y="1354200"/>
                  </a:lnTo>
                  <a:lnTo>
                    <a:pt x="0" y="1354200"/>
                  </a:lnTo>
                  <a:close/>
                </a:path>
              </a:pathLst>
            </a:custGeom>
            <a:solidFill>
              <a:srgbClr val="000000">
                <a:alpha val="0"/>
              </a:srgbClr>
            </a:solidFill>
          </p:spPr>
        </p:sp>
        <p:sp>
          <p:nvSpPr>
            <p:cNvPr name="TextBox 26" id="26"/>
            <p:cNvSpPr txBox="true"/>
            <p:nvPr/>
          </p:nvSpPr>
          <p:spPr>
            <a:xfrm>
              <a:off x="0" y="-19050"/>
              <a:ext cx="6067200" cy="1373250"/>
            </a:xfrm>
            <a:prstGeom prst="rect">
              <a:avLst/>
            </a:prstGeom>
          </p:spPr>
          <p:txBody>
            <a:bodyPr anchor="t" rtlCol="false" tIns="0" lIns="0" bIns="0" rIns="0"/>
            <a:lstStyle/>
            <a:p>
              <a:pPr algn="ctr">
                <a:lnSpc>
                  <a:spcPts val="2879"/>
                </a:lnSpc>
              </a:pPr>
              <a:r>
                <a:rPr lang="en-US" sz="2400">
                  <a:solidFill>
                    <a:srgbClr val="000000"/>
                  </a:solidFill>
                  <a:latin typeface="Poppins"/>
                  <a:ea typeface="Poppins"/>
                  <a:cs typeface="Poppins"/>
                  <a:sym typeface="Poppins"/>
                </a:rPr>
                <a:t>Finalize your</a:t>
              </a:r>
            </a:p>
            <a:p>
              <a:pPr algn="ctr">
                <a:lnSpc>
                  <a:spcPts val="2879"/>
                </a:lnSpc>
              </a:pPr>
              <a:r>
                <a:rPr lang="en-US" sz="2400">
                  <a:solidFill>
                    <a:srgbClr val="000000"/>
                  </a:solidFill>
                  <a:latin typeface="Poppins"/>
                  <a:ea typeface="Poppins"/>
                  <a:cs typeface="Poppins"/>
                  <a:sym typeface="Poppins"/>
                </a:rPr>
                <a:t>donation details</a:t>
              </a:r>
            </a:p>
          </p:txBody>
        </p:sp>
      </p:grpSp>
      <p:sp>
        <p:nvSpPr>
          <p:cNvPr name="Freeform 27" id="27"/>
          <p:cNvSpPr/>
          <p:nvPr/>
        </p:nvSpPr>
        <p:spPr>
          <a:xfrm flipH="false" flipV="false" rot="0">
            <a:off x="7760925" y="3406617"/>
            <a:ext cx="2766150" cy="5853150"/>
          </a:xfrm>
          <a:custGeom>
            <a:avLst/>
            <a:gdLst/>
            <a:ahLst/>
            <a:cxnLst/>
            <a:rect r="r" b="b" t="t" l="l"/>
            <a:pathLst>
              <a:path h="5853150" w="2766150">
                <a:moveTo>
                  <a:pt x="0" y="0"/>
                </a:moveTo>
                <a:lnTo>
                  <a:pt x="2766150" y="0"/>
                </a:lnTo>
                <a:lnTo>
                  <a:pt x="2766150" y="5853150"/>
                </a:lnTo>
                <a:lnTo>
                  <a:pt x="0" y="5853150"/>
                </a:lnTo>
                <a:lnTo>
                  <a:pt x="0" y="0"/>
                </a:lnTo>
                <a:close/>
              </a:path>
            </a:pathLst>
          </a:custGeom>
          <a:blipFill>
            <a:blip r:embed="rId5"/>
            <a:stretch>
              <a:fillRect l="0" t="0" r="0" b="-2280"/>
            </a:stretch>
          </a:blipFill>
        </p:spPr>
      </p:sp>
      <p:sp>
        <p:nvSpPr>
          <p:cNvPr name="Freeform 28" id="28"/>
          <p:cNvSpPr/>
          <p:nvPr/>
        </p:nvSpPr>
        <p:spPr>
          <a:xfrm flipH="false" flipV="false" rot="0">
            <a:off x="12970932" y="3409574"/>
            <a:ext cx="2854949" cy="3113872"/>
          </a:xfrm>
          <a:custGeom>
            <a:avLst/>
            <a:gdLst/>
            <a:ahLst/>
            <a:cxnLst/>
            <a:rect r="r" b="b" t="t" l="l"/>
            <a:pathLst>
              <a:path h="3113872" w="2854949">
                <a:moveTo>
                  <a:pt x="0" y="0"/>
                </a:moveTo>
                <a:lnTo>
                  <a:pt x="2854949" y="0"/>
                </a:lnTo>
                <a:lnTo>
                  <a:pt x="2854949" y="3113872"/>
                </a:lnTo>
                <a:lnTo>
                  <a:pt x="0" y="3113872"/>
                </a:lnTo>
                <a:lnTo>
                  <a:pt x="0" y="0"/>
                </a:lnTo>
                <a:close/>
              </a:path>
            </a:pathLst>
          </a:custGeom>
          <a:blipFill>
            <a:blip r:embed="rId6"/>
            <a:stretch>
              <a:fillRect l="0" t="0" r="0" b="-98429"/>
            </a:stretch>
          </a:blipFill>
        </p:spPr>
      </p:sp>
      <p:grpSp>
        <p:nvGrpSpPr>
          <p:cNvPr name="Group 29" id="29"/>
          <p:cNvGrpSpPr/>
          <p:nvPr/>
        </p:nvGrpSpPr>
        <p:grpSpPr>
          <a:xfrm rot="0">
            <a:off x="12682200" y="6469449"/>
            <a:ext cx="3397878" cy="111817"/>
            <a:chOff x="0" y="0"/>
            <a:chExt cx="4530504" cy="149089"/>
          </a:xfrm>
        </p:grpSpPr>
        <p:sp>
          <p:nvSpPr>
            <p:cNvPr name="Freeform 30" id="30"/>
            <p:cNvSpPr/>
            <p:nvPr/>
          </p:nvSpPr>
          <p:spPr>
            <a:xfrm flipH="false" flipV="false" rot="0">
              <a:off x="0" y="0"/>
              <a:ext cx="4530471" cy="149098"/>
            </a:xfrm>
            <a:custGeom>
              <a:avLst/>
              <a:gdLst/>
              <a:ahLst/>
              <a:cxnLst/>
              <a:rect r="r" b="b" t="t" l="l"/>
              <a:pathLst>
                <a:path h="149098" w="4530471">
                  <a:moveTo>
                    <a:pt x="0" y="74549"/>
                  </a:moveTo>
                  <a:cubicBezTo>
                    <a:pt x="0" y="33401"/>
                    <a:pt x="33401" y="0"/>
                    <a:pt x="74549" y="0"/>
                  </a:cubicBezTo>
                  <a:lnTo>
                    <a:pt x="4455922" y="0"/>
                  </a:lnTo>
                  <a:cubicBezTo>
                    <a:pt x="4497070" y="0"/>
                    <a:pt x="4530471" y="33401"/>
                    <a:pt x="4530471" y="74549"/>
                  </a:cubicBezTo>
                  <a:cubicBezTo>
                    <a:pt x="4530471" y="115697"/>
                    <a:pt x="4497070" y="149098"/>
                    <a:pt x="4455922" y="149098"/>
                  </a:cubicBezTo>
                  <a:lnTo>
                    <a:pt x="74549" y="149098"/>
                  </a:lnTo>
                  <a:cubicBezTo>
                    <a:pt x="33401" y="149098"/>
                    <a:pt x="0" y="115697"/>
                    <a:pt x="0" y="74549"/>
                  </a:cubicBezTo>
                  <a:close/>
                </a:path>
              </a:pathLst>
            </a:custGeom>
            <a:solidFill>
              <a:srgbClr val="23262D"/>
            </a:solidFill>
          </p:spPr>
        </p:sp>
      </p:grpSp>
      <p:grpSp>
        <p:nvGrpSpPr>
          <p:cNvPr name="Group 31" id="31"/>
          <p:cNvGrpSpPr/>
          <p:nvPr/>
        </p:nvGrpSpPr>
        <p:grpSpPr>
          <a:xfrm rot="0">
            <a:off x="12511913" y="6778725"/>
            <a:ext cx="4846500" cy="3198343"/>
            <a:chOff x="0" y="0"/>
            <a:chExt cx="6462000" cy="4264457"/>
          </a:xfrm>
        </p:grpSpPr>
        <p:sp>
          <p:nvSpPr>
            <p:cNvPr name="Freeform 32" id="32"/>
            <p:cNvSpPr/>
            <p:nvPr/>
          </p:nvSpPr>
          <p:spPr>
            <a:xfrm flipH="false" flipV="false" rot="0">
              <a:off x="0" y="0"/>
              <a:ext cx="6462000" cy="4264457"/>
            </a:xfrm>
            <a:custGeom>
              <a:avLst/>
              <a:gdLst/>
              <a:ahLst/>
              <a:cxnLst/>
              <a:rect r="r" b="b" t="t" l="l"/>
              <a:pathLst>
                <a:path h="4264457" w="6462000">
                  <a:moveTo>
                    <a:pt x="0" y="0"/>
                  </a:moveTo>
                  <a:lnTo>
                    <a:pt x="6462000" y="0"/>
                  </a:lnTo>
                  <a:lnTo>
                    <a:pt x="6462000" y="4264457"/>
                  </a:lnTo>
                  <a:lnTo>
                    <a:pt x="0" y="4264457"/>
                  </a:lnTo>
                  <a:close/>
                </a:path>
              </a:pathLst>
            </a:custGeom>
            <a:solidFill>
              <a:srgbClr val="000000">
                <a:alpha val="0"/>
              </a:srgbClr>
            </a:solidFill>
          </p:spPr>
        </p:sp>
        <p:sp>
          <p:nvSpPr>
            <p:cNvPr name="TextBox 33" id="33"/>
            <p:cNvSpPr txBox="true"/>
            <p:nvPr/>
          </p:nvSpPr>
          <p:spPr>
            <a:xfrm>
              <a:off x="0" y="-19050"/>
              <a:ext cx="6462000" cy="4283507"/>
            </a:xfrm>
            <a:prstGeom prst="rect">
              <a:avLst/>
            </a:prstGeom>
          </p:spPr>
          <p:txBody>
            <a:bodyPr anchor="t" rtlCol="false" tIns="0" lIns="0" bIns="0" rIns="0"/>
            <a:lstStyle/>
            <a:p>
              <a:pPr algn="l">
                <a:lnSpc>
                  <a:spcPts val="2160"/>
                </a:lnSpc>
              </a:pPr>
              <a:r>
                <a:rPr lang="en-US" sz="1800">
                  <a:solidFill>
                    <a:srgbClr val="027D5A"/>
                  </a:solidFill>
                  <a:latin typeface="Poppins"/>
                  <a:ea typeface="Poppins"/>
                  <a:cs typeface="Poppins"/>
                  <a:sym typeface="Poppins"/>
                </a:rPr>
                <a:t>Transportation Method:</a:t>
              </a:r>
            </a:p>
            <a:p>
              <a:pPr algn="l">
                <a:lnSpc>
                  <a:spcPts val="2160"/>
                </a:lnSpc>
              </a:pPr>
              <a:r>
                <a:rPr lang="en-US" sz="1800">
                  <a:solidFill>
                    <a:srgbClr val="000000"/>
                  </a:solidFill>
                  <a:latin typeface="Poppins"/>
                  <a:ea typeface="Poppins"/>
                  <a:cs typeface="Poppins"/>
                  <a:sym typeface="Poppins"/>
                </a:rPr>
                <a:t>Request pick up or offer to Self-deliver if you can</a:t>
              </a:r>
            </a:p>
            <a:p>
              <a:pPr algn="l">
                <a:lnSpc>
                  <a:spcPts val="2520"/>
                </a:lnSpc>
              </a:pPr>
            </a:p>
            <a:p>
              <a:pPr algn="l">
                <a:lnSpc>
                  <a:spcPts val="2160"/>
                </a:lnSpc>
              </a:pPr>
              <a:r>
                <a:rPr lang="en-US" sz="1800">
                  <a:solidFill>
                    <a:srgbClr val="027D5A"/>
                  </a:solidFill>
                  <a:latin typeface="Poppins"/>
                  <a:ea typeface="Poppins"/>
                  <a:cs typeface="Poppins"/>
                  <a:sym typeface="Poppins"/>
                </a:rPr>
                <a:t>Occurrence Type:</a:t>
              </a:r>
            </a:p>
            <a:p>
              <a:pPr algn="l">
                <a:lnSpc>
                  <a:spcPts val="2160"/>
                </a:lnSpc>
              </a:pPr>
              <a:r>
                <a:rPr lang="en-US" sz="1800">
                  <a:solidFill>
                    <a:srgbClr val="000000"/>
                  </a:solidFill>
                  <a:latin typeface="Poppins"/>
                  <a:ea typeface="Poppins"/>
                  <a:cs typeface="Poppins"/>
                  <a:sym typeface="Poppins"/>
                </a:rPr>
                <a:t>One Time or upgrade for recurring</a:t>
              </a:r>
            </a:p>
            <a:p>
              <a:pPr algn="l">
                <a:lnSpc>
                  <a:spcPts val="2520"/>
                </a:lnSpc>
              </a:pPr>
            </a:p>
            <a:p>
              <a:pPr algn="l">
                <a:lnSpc>
                  <a:spcPts val="2160"/>
                </a:lnSpc>
              </a:pPr>
              <a:r>
                <a:rPr lang="en-US" sz="1800">
                  <a:solidFill>
                    <a:srgbClr val="027D5A"/>
                  </a:solidFill>
                  <a:latin typeface="Poppins"/>
                  <a:ea typeface="Poppins"/>
                  <a:cs typeface="Poppins"/>
                  <a:sym typeface="Poppins"/>
                </a:rPr>
                <a:t>Date Available:</a:t>
              </a:r>
            </a:p>
            <a:p>
              <a:pPr algn="l">
                <a:lnSpc>
                  <a:spcPts val="2160"/>
                </a:lnSpc>
              </a:pPr>
              <a:r>
                <a:rPr lang="en-US" sz="1800">
                  <a:solidFill>
                    <a:srgbClr val="000000"/>
                  </a:solidFill>
                  <a:latin typeface="Poppins"/>
                  <a:ea typeface="Poppins"/>
                  <a:cs typeface="Poppins"/>
                  <a:sym typeface="Poppins"/>
                </a:rPr>
                <a:t>Post next day dates or give </a:t>
              </a:r>
            </a:p>
            <a:p>
              <a:pPr algn="l">
                <a:lnSpc>
                  <a:spcPts val="2160"/>
                </a:lnSpc>
              </a:pPr>
              <a:r>
                <a:rPr lang="en-US" sz="1800">
                  <a:solidFill>
                    <a:srgbClr val="000000"/>
                  </a:solidFill>
                  <a:latin typeface="Poppins"/>
                  <a:ea typeface="Poppins"/>
                  <a:cs typeface="Poppins"/>
                  <a:sym typeface="Poppins"/>
                </a:rPr>
                <a:t>at least a 5 hour window</a:t>
              </a:r>
            </a:p>
            <a:p>
              <a:pPr algn="l">
                <a:lnSpc>
                  <a:spcPts val="2520"/>
                </a:lnSpc>
              </a:pPr>
            </a:p>
          </p:txBody>
        </p:sp>
      </p:grpSp>
      <p:grpSp>
        <p:nvGrpSpPr>
          <p:cNvPr name="Group 34" id="34"/>
          <p:cNvGrpSpPr/>
          <p:nvPr/>
        </p:nvGrpSpPr>
        <p:grpSpPr>
          <a:xfrm rot="0">
            <a:off x="3540129" y="1407562"/>
            <a:ext cx="483300" cy="483300"/>
            <a:chOff x="0" y="0"/>
            <a:chExt cx="644400" cy="644400"/>
          </a:xfrm>
        </p:grpSpPr>
        <p:sp>
          <p:nvSpPr>
            <p:cNvPr name="Freeform 35" id="35"/>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36" id="36"/>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1</a:t>
              </a:r>
            </a:p>
          </p:txBody>
        </p:sp>
      </p:grpSp>
      <p:grpSp>
        <p:nvGrpSpPr>
          <p:cNvPr name="Group 37" id="37"/>
          <p:cNvGrpSpPr/>
          <p:nvPr/>
        </p:nvGrpSpPr>
        <p:grpSpPr>
          <a:xfrm rot="0">
            <a:off x="8902312" y="1407562"/>
            <a:ext cx="483300" cy="483300"/>
            <a:chOff x="0" y="0"/>
            <a:chExt cx="644400" cy="644400"/>
          </a:xfrm>
        </p:grpSpPr>
        <p:sp>
          <p:nvSpPr>
            <p:cNvPr name="Freeform 38" id="38"/>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39" id="39"/>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2</a:t>
              </a:r>
            </a:p>
          </p:txBody>
        </p:sp>
      </p:grpSp>
      <p:grpSp>
        <p:nvGrpSpPr>
          <p:cNvPr name="Group 40" id="40"/>
          <p:cNvGrpSpPr/>
          <p:nvPr/>
        </p:nvGrpSpPr>
        <p:grpSpPr>
          <a:xfrm rot="0">
            <a:off x="14163862" y="1407562"/>
            <a:ext cx="483300" cy="483300"/>
            <a:chOff x="0" y="0"/>
            <a:chExt cx="644400" cy="644400"/>
          </a:xfrm>
        </p:grpSpPr>
        <p:sp>
          <p:nvSpPr>
            <p:cNvPr name="Freeform 41" id="41"/>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42" id="42"/>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3</a:t>
              </a:r>
            </a:p>
          </p:txBody>
        </p:sp>
      </p:grpSp>
      <p:sp>
        <p:nvSpPr>
          <p:cNvPr name="Freeform 43" id="43"/>
          <p:cNvSpPr/>
          <p:nvPr/>
        </p:nvSpPr>
        <p:spPr>
          <a:xfrm flipH="false" flipV="false" rot="0">
            <a:off x="16194375" y="8792025"/>
            <a:ext cx="1015761" cy="1015649"/>
          </a:xfrm>
          <a:custGeom>
            <a:avLst/>
            <a:gdLst/>
            <a:ahLst/>
            <a:cxnLst/>
            <a:rect r="r" b="b" t="t" l="l"/>
            <a:pathLst>
              <a:path h="1015649" w="1015761">
                <a:moveTo>
                  <a:pt x="0" y="0"/>
                </a:moveTo>
                <a:lnTo>
                  <a:pt x="1015761" y="0"/>
                </a:lnTo>
                <a:lnTo>
                  <a:pt x="1015761" y="1015649"/>
                </a:lnTo>
                <a:lnTo>
                  <a:pt x="0" y="1015649"/>
                </a:lnTo>
                <a:lnTo>
                  <a:pt x="0" y="0"/>
                </a:lnTo>
                <a:close/>
              </a:path>
            </a:pathLst>
          </a:custGeom>
          <a:blipFill>
            <a:blip r:embed="rId7"/>
            <a:stretch>
              <a:fillRect l="0" t="0" r="9" b="-1"/>
            </a:stretch>
          </a:blipFill>
        </p:spPr>
      </p:sp>
      <p:sp>
        <p:nvSpPr>
          <p:cNvPr name="Freeform 44" id="44"/>
          <p:cNvSpPr/>
          <p:nvPr/>
        </p:nvSpPr>
        <p:spPr>
          <a:xfrm flipH="false" flipV="false" rot="0">
            <a:off x="1765096" y="9488114"/>
            <a:ext cx="4033365" cy="214514"/>
          </a:xfrm>
          <a:custGeom>
            <a:avLst/>
            <a:gdLst/>
            <a:ahLst/>
            <a:cxnLst/>
            <a:rect r="r" b="b" t="t" l="l"/>
            <a:pathLst>
              <a:path h="214514" w="4033365">
                <a:moveTo>
                  <a:pt x="0" y="0"/>
                </a:moveTo>
                <a:lnTo>
                  <a:pt x="4033366" y="0"/>
                </a:lnTo>
                <a:lnTo>
                  <a:pt x="4033366" y="214514"/>
                </a:lnTo>
                <a:lnTo>
                  <a:pt x="0" y="214514"/>
                </a:lnTo>
                <a:lnTo>
                  <a:pt x="0" y="0"/>
                </a:lnTo>
                <a:close/>
              </a:path>
            </a:pathLst>
          </a:custGeom>
          <a:blipFill>
            <a:blip r:embed="rId8">
              <a:alphaModFix amt="39000"/>
            </a:blip>
            <a:stretch>
              <a:fillRect l="0" t="-7707" r="0" b="0"/>
            </a:stretch>
          </a:blipFill>
        </p:spPr>
      </p:sp>
      <p:sp>
        <p:nvSpPr>
          <p:cNvPr name="Freeform 45" id="45"/>
          <p:cNvSpPr/>
          <p:nvPr/>
        </p:nvSpPr>
        <p:spPr>
          <a:xfrm flipH="false" flipV="false" rot="0">
            <a:off x="7127280" y="9488114"/>
            <a:ext cx="4033365" cy="214514"/>
          </a:xfrm>
          <a:custGeom>
            <a:avLst/>
            <a:gdLst/>
            <a:ahLst/>
            <a:cxnLst/>
            <a:rect r="r" b="b" t="t" l="l"/>
            <a:pathLst>
              <a:path h="214514" w="4033365">
                <a:moveTo>
                  <a:pt x="0" y="0"/>
                </a:moveTo>
                <a:lnTo>
                  <a:pt x="4033365" y="0"/>
                </a:lnTo>
                <a:lnTo>
                  <a:pt x="4033365" y="214514"/>
                </a:lnTo>
                <a:lnTo>
                  <a:pt x="0" y="214514"/>
                </a:lnTo>
                <a:lnTo>
                  <a:pt x="0" y="0"/>
                </a:lnTo>
                <a:close/>
              </a:path>
            </a:pathLst>
          </a:custGeom>
          <a:blipFill>
            <a:blip r:embed="rId8">
              <a:alphaModFix amt="39000"/>
            </a:blip>
            <a:stretch>
              <a:fillRect l="0" t="-7707"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99435" y="1659281"/>
            <a:ext cx="4564688" cy="2723288"/>
            <a:chOff x="0" y="0"/>
            <a:chExt cx="6086250" cy="3631050"/>
          </a:xfrm>
        </p:grpSpPr>
        <p:sp>
          <p:nvSpPr>
            <p:cNvPr name="Freeform 3" id="3"/>
            <p:cNvSpPr/>
            <p:nvPr/>
          </p:nvSpPr>
          <p:spPr>
            <a:xfrm flipH="false" flipV="false" rot="0">
              <a:off x="9525" y="9525"/>
              <a:ext cx="6067171" cy="3612007"/>
            </a:xfrm>
            <a:custGeom>
              <a:avLst/>
              <a:gdLst/>
              <a:ahLst/>
              <a:cxnLst/>
              <a:rect r="r" b="b" t="t" l="l"/>
              <a:pathLst>
                <a:path h="3612007" w="6067171">
                  <a:moveTo>
                    <a:pt x="0" y="232029"/>
                  </a:moveTo>
                  <a:cubicBezTo>
                    <a:pt x="0" y="103886"/>
                    <a:pt x="104140" y="0"/>
                    <a:pt x="232537" y="0"/>
                  </a:cubicBezTo>
                  <a:lnTo>
                    <a:pt x="5834634" y="0"/>
                  </a:lnTo>
                  <a:cubicBezTo>
                    <a:pt x="5963031" y="0"/>
                    <a:pt x="6067171" y="103886"/>
                    <a:pt x="6067171" y="232029"/>
                  </a:cubicBezTo>
                  <a:lnTo>
                    <a:pt x="6067171" y="3379978"/>
                  </a:lnTo>
                  <a:cubicBezTo>
                    <a:pt x="6067171" y="3508121"/>
                    <a:pt x="5963031" y="3612007"/>
                    <a:pt x="5834634" y="3612007"/>
                  </a:cubicBezTo>
                  <a:lnTo>
                    <a:pt x="232537" y="3612007"/>
                  </a:lnTo>
                  <a:cubicBezTo>
                    <a:pt x="104140" y="3612007"/>
                    <a:pt x="0" y="3508121"/>
                    <a:pt x="0" y="3379978"/>
                  </a:cubicBezTo>
                  <a:close/>
                </a:path>
              </a:pathLst>
            </a:custGeom>
            <a:solidFill>
              <a:srgbClr val="E9F1EE"/>
            </a:solidFill>
          </p:spPr>
        </p:sp>
        <p:sp>
          <p:nvSpPr>
            <p:cNvPr name="Freeform 4" id="4"/>
            <p:cNvSpPr/>
            <p:nvPr/>
          </p:nvSpPr>
          <p:spPr>
            <a:xfrm flipH="false" flipV="false" rot="0">
              <a:off x="0" y="0"/>
              <a:ext cx="6086221" cy="3631057"/>
            </a:xfrm>
            <a:custGeom>
              <a:avLst/>
              <a:gdLst/>
              <a:ahLst/>
              <a:cxnLst/>
              <a:rect r="r" b="b" t="t" l="l"/>
              <a:pathLst>
                <a:path h="3631057" w="6086221">
                  <a:moveTo>
                    <a:pt x="0" y="241554"/>
                  </a:moveTo>
                  <a:cubicBezTo>
                    <a:pt x="0" y="108204"/>
                    <a:pt x="108458" y="0"/>
                    <a:pt x="242062" y="0"/>
                  </a:cubicBezTo>
                  <a:lnTo>
                    <a:pt x="5844159" y="0"/>
                  </a:lnTo>
                  <a:lnTo>
                    <a:pt x="5844159" y="9525"/>
                  </a:lnTo>
                  <a:lnTo>
                    <a:pt x="5844159" y="0"/>
                  </a:lnTo>
                  <a:cubicBezTo>
                    <a:pt x="5977890" y="0"/>
                    <a:pt x="6086221" y="108204"/>
                    <a:pt x="6086221" y="241554"/>
                  </a:cubicBezTo>
                  <a:lnTo>
                    <a:pt x="6076696" y="241554"/>
                  </a:lnTo>
                  <a:lnTo>
                    <a:pt x="6086221" y="241554"/>
                  </a:lnTo>
                  <a:lnTo>
                    <a:pt x="6086221" y="3389503"/>
                  </a:lnTo>
                  <a:lnTo>
                    <a:pt x="6076696" y="3389503"/>
                  </a:lnTo>
                  <a:lnTo>
                    <a:pt x="6086221" y="3389503"/>
                  </a:lnTo>
                  <a:cubicBezTo>
                    <a:pt x="6086221" y="3522980"/>
                    <a:pt x="5977763" y="3631057"/>
                    <a:pt x="5844159" y="3631057"/>
                  </a:cubicBezTo>
                  <a:lnTo>
                    <a:pt x="5844159" y="3621532"/>
                  </a:lnTo>
                  <a:lnTo>
                    <a:pt x="5844159" y="3631057"/>
                  </a:lnTo>
                  <a:lnTo>
                    <a:pt x="242062" y="3631057"/>
                  </a:lnTo>
                  <a:lnTo>
                    <a:pt x="242062" y="3621532"/>
                  </a:lnTo>
                  <a:lnTo>
                    <a:pt x="242062" y="3631057"/>
                  </a:lnTo>
                  <a:cubicBezTo>
                    <a:pt x="108458" y="3631057"/>
                    <a:pt x="0" y="3522853"/>
                    <a:pt x="0" y="3389503"/>
                  </a:cubicBezTo>
                  <a:lnTo>
                    <a:pt x="0" y="241554"/>
                  </a:lnTo>
                  <a:lnTo>
                    <a:pt x="9525" y="241554"/>
                  </a:lnTo>
                  <a:lnTo>
                    <a:pt x="0" y="241554"/>
                  </a:lnTo>
                  <a:moveTo>
                    <a:pt x="19050" y="241554"/>
                  </a:moveTo>
                  <a:lnTo>
                    <a:pt x="19050" y="3389503"/>
                  </a:lnTo>
                  <a:lnTo>
                    <a:pt x="9525" y="3389503"/>
                  </a:lnTo>
                  <a:lnTo>
                    <a:pt x="19050" y="3389503"/>
                  </a:lnTo>
                  <a:cubicBezTo>
                    <a:pt x="19050" y="3512439"/>
                    <a:pt x="118872" y="3612007"/>
                    <a:pt x="242062" y="3612007"/>
                  </a:cubicBezTo>
                  <a:lnTo>
                    <a:pt x="5844159" y="3612007"/>
                  </a:lnTo>
                  <a:cubicBezTo>
                    <a:pt x="5967349" y="3612007"/>
                    <a:pt x="6067171" y="3512312"/>
                    <a:pt x="6067171" y="3389503"/>
                  </a:cubicBezTo>
                  <a:lnTo>
                    <a:pt x="6067171" y="241554"/>
                  </a:lnTo>
                  <a:cubicBezTo>
                    <a:pt x="6067171" y="118618"/>
                    <a:pt x="5967349" y="19050"/>
                    <a:pt x="5844159" y="19050"/>
                  </a:cubicBezTo>
                  <a:lnTo>
                    <a:pt x="242062" y="19050"/>
                  </a:lnTo>
                  <a:lnTo>
                    <a:pt x="242062" y="9525"/>
                  </a:lnTo>
                  <a:lnTo>
                    <a:pt x="242062" y="19050"/>
                  </a:lnTo>
                  <a:cubicBezTo>
                    <a:pt x="118872" y="19050"/>
                    <a:pt x="19050" y="118745"/>
                    <a:pt x="19050" y="241554"/>
                  </a:cubicBezTo>
                  <a:close/>
                </a:path>
              </a:pathLst>
            </a:custGeom>
            <a:solidFill>
              <a:srgbClr val="E9F1EE"/>
            </a:solidFill>
          </p:spPr>
        </p:sp>
      </p:grpSp>
      <p:grpSp>
        <p:nvGrpSpPr>
          <p:cNvPr name="Group 5" id="5"/>
          <p:cNvGrpSpPr/>
          <p:nvPr/>
        </p:nvGrpSpPr>
        <p:grpSpPr>
          <a:xfrm rot="0">
            <a:off x="315225" y="297450"/>
            <a:ext cx="17657550" cy="827550"/>
            <a:chOff x="0" y="0"/>
            <a:chExt cx="23543400" cy="1103400"/>
          </a:xfrm>
        </p:grpSpPr>
        <p:sp>
          <p:nvSpPr>
            <p:cNvPr name="Freeform 6" id="6"/>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7" id="7"/>
          <p:cNvGrpSpPr/>
          <p:nvPr/>
        </p:nvGrpSpPr>
        <p:grpSpPr>
          <a:xfrm rot="0">
            <a:off x="516000" y="354600"/>
            <a:ext cx="7576200" cy="761850"/>
            <a:chOff x="0" y="0"/>
            <a:chExt cx="10101600" cy="1015800"/>
          </a:xfrm>
        </p:grpSpPr>
        <p:sp>
          <p:nvSpPr>
            <p:cNvPr name="Freeform 8" id="8"/>
            <p:cNvSpPr/>
            <p:nvPr/>
          </p:nvSpPr>
          <p:spPr>
            <a:xfrm flipH="false" flipV="false" rot="0">
              <a:off x="0" y="0"/>
              <a:ext cx="10101600" cy="1015800"/>
            </a:xfrm>
            <a:custGeom>
              <a:avLst/>
              <a:gdLst/>
              <a:ahLst/>
              <a:cxnLst/>
              <a:rect r="r" b="b" t="t" l="l"/>
              <a:pathLst>
                <a:path h="1015800" w="10101600">
                  <a:moveTo>
                    <a:pt x="0" y="0"/>
                  </a:moveTo>
                  <a:lnTo>
                    <a:pt x="10101600" y="0"/>
                  </a:lnTo>
                  <a:lnTo>
                    <a:pt x="10101600" y="1015800"/>
                  </a:lnTo>
                  <a:lnTo>
                    <a:pt x="0" y="1015800"/>
                  </a:lnTo>
                  <a:close/>
                </a:path>
              </a:pathLst>
            </a:custGeom>
            <a:solidFill>
              <a:srgbClr val="000000">
                <a:alpha val="0"/>
              </a:srgbClr>
            </a:solidFill>
          </p:spPr>
        </p:sp>
        <p:sp>
          <p:nvSpPr>
            <p:cNvPr name="TextBox 9" id="9"/>
            <p:cNvSpPr txBox="true"/>
            <p:nvPr/>
          </p:nvSpPr>
          <p:spPr>
            <a:xfrm>
              <a:off x="0" y="-19050"/>
              <a:ext cx="10101600" cy="1034850"/>
            </a:xfrm>
            <a:prstGeom prst="rect">
              <a:avLst/>
            </a:prstGeom>
          </p:spPr>
          <p:txBody>
            <a:bodyPr anchor="t" rtlCol="false" tIns="0" lIns="0" bIns="0" rIns="0"/>
            <a:lstStyle/>
            <a:p>
              <a:pPr algn="l">
                <a:lnSpc>
                  <a:spcPts val="3779"/>
                </a:lnSpc>
              </a:pPr>
              <a:r>
                <a:rPr lang="en-US" sz="3150">
                  <a:solidFill>
                    <a:srgbClr val="000000"/>
                  </a:solidFill>
                  <a:latin typeface="Poppins"/>
                  <a:ea typeface="Poppins"/>
                  <a:cs typeface="Poppins"/>
                  <a:sym typeface="Poppins"/>
                </a:rPr>
                <a:t>Posting a Donation (continued)</a:t>
              </a:r>
            </a:p>
          </p:txBody>
        </p:sp>
      </p:grpSp>
      <p:sp>
        <p:nvSpPr>
          <p:cNvPr name="Freeform 10" id="10"/>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3"/>
            <a:stretch>
              <a:fillRect l="0" t="0" r="-1" b="0"/>
            </a:stretch>
          </a:blipFill>
        </p:spPr>
      </p:sp>
      <p:grpSp>
        <p:nvGrpSpPr>
          <p:cNvPr name="Group 11" id="11"/>
          <p:cNvGrpSpPr/>
          <p:nvPr/>
        </p:nvGrpSpPr>
        <p:grpSpPr>
          <a:xfrm rot="0">
            <a:off x="2168304" y="2116425"/>
            <a:ext cx="3226950" cy="1015650"/>
            <a:chOff x="0" y="0"/>
            <a:chExt cx="4302600" cy="1354200"/>
          </a:xfrm>
        </p:grpSpPr>
        <p:sp>
          <p:nvSpPr>
            <p:cNvPr name="Freeform 12" id="12"/>
            <p:cNvSpPr/>
            <p:nvPr/>
          </p:nvSpPr>
          <p:spPr>
            <a:xfrm flipH="false" flipV="false" rot="0">
              <a:off x="0" y="0"/>
              <a:ext cx="4302600" cy="1354200"/>
            </a:xfrm>
            <a:custGeom>
              <a:avLst/>
              <a:gdLst/>
              <a:ahLst/>
              <a:cxnLst/>
              <a:rect r="r" b="b" t="t" l="l"/>
              <a:pathLst>
                <a:path h="1354200" w="4302600">
                  <a:moveTo>
                    <a:pt x="0" y="0"/>
                  </a:moveTo>
                  <a:lnTo>
                    <a:pt x="4302600" y="0"/>
                  </a:lnTo>
                  <a:lnTo>
                    <a:pt x="4302600" y="1354200"/>
                  </a:lnTo>
                  <a:lnTo>
                    <a:pt x="0" y="1354200"/>
                  </a:lnTo>
                  <a:close/>
                </a:path>
              </a:pathLst>
            </a:custGeom>
            <a:solidFill>
              <a:srgbClr val="000000">
                <a:alpha val="0"/>
              </a:srgbClr>
            </a:solidFill>
          </p:spPr>
        </p:sp>
        <p:sp>
          <p:nvSpPr>
            <p:cNvPr name="TextBox 13" id="13"/>
            <p:cNvSpPr txBox="true"/>
            <p:nvPr/>
          </p:nvSpPr>
          <p:spPr>
            <a:xfrm>
              <a:off x="0" y="-19050"/>
              <a:ext cx="4302600" cy="1373250"/>
            </a:xfrm>
            <a:prstGeom prst="rect">
              <a:avLst/>
            </a:prstGeom>
          </p:spPr>
          <p:txBody>
            <a:bodyPr anchor="t" rtlCol="false" tIns="0" lIns="0" bIns="0" rIns="0"/>
            <a:lstStyle/>
            <a:p>
              <a:pPr algn="ctr">
                <a:lnSpc>
                  <a:spcPts val="2879"/>
                </a:lnSpc>
              </a:pPr>
              <a:r>
                <a:rPr lang="en-US" sz="2400">
                  <a:solidFill>
                    <a:srgbClr val="000000"/>
                  </a:solidFill>
                  <a:latin typeface="Poppins"/>
                  <a:ea typeface="Poppins"/>
                  <a:cs typeface="Poppins"/>
                  <a:sym typeface="Poppins"/>
                </a:rPr>
                <a:t>Location &amp; Nonprofit</a:t>
              </a:r>
            </a:p>
          </p:txBody>
        </p:sp>
      </p:grpSp>
      <p:grpSp>
        <p:nvGrpSpPr>
          <p:cNvPr name="Group 14" id="14"/>
          <p:cNvGrpSpPr/>
          <p:nvPr/>
        </p:nvGrpSpPr>
        <p:grpSpPr>
          <a:xfrm rot="0">
            <a:off x="6861656" y="1659281"/>
            <a:ext cx="4564688" cy="2723288"/>
            <a:chOff x="0" y="0"/>
            <a:chExt cx="6086250" cy="3631050"/>
          </a:xfrm>
        </p:grpSpPr>
        <p:sp>
          <p:nvSpPr>
            <p:cNvPr name="Freeform 15" id="15"/>
            <p:cNvSpPr/>
            <p:nvPr/>
          </p:nvSpPr>
          <p:spPr>
            <a:xfrm flipH="false" flipV="false" rot="0">
              <a:off x="9525" y="9525"/>
              <a:ext cx="6067171" cy="3612007"/>
            </a:xfrm>
            <a:custGeom>
              <a:avLst/>
              <a:gdLst/>
              <a:ahLst/>
              <a:cxnLst/>
              <a:rect r="r" b="b" t="t" l="l"/>
              <a:pathLst>
                <a:path h="3612007" w="6067171">
                  <a:moveTo>
                    <a:pt x="0" y="232029"/>
                  </a:moveTo>
                  <a:cubicBezTo>
                    <a:pt x="0" y="103886"/>
                    <a:pt x="104140" y="0"/>
                    <a:pt x="232537" y="0"/>
                  </a:cubicBezTo>
                  <a:lnTo>
                    <a:pt x="5834634" y="0"/>
                  </a:lnTo>
                  <a:cubicBezTo>
                    <a:pt x="5963031" y="0"/>
                    <a:pt x="6067171" y="103886"/>
                    <a:pt x="6067171" y="232029"/>
                  </a:cubicBezTo>
                  <a:lnTo>
                    <a:pt x="6067171" y="3379978"/>
                  </a:lnTo>
                  <a:cubicBezTo>
                    <a:pt x="6067171" y="3508121"/>
                    <a:pt x="5963031" y="3612007"/>
                    <a:pt x="5834634" y="3612007"/>
                  </a:cubicBezTo>
                  <a:lnTo>
                    <a:pt x="232537" y="3612007"/>
                  </a:lnTo>
                  <a:cubicBezTo>
                    <a:pt x="104140" y="3612007"/>
                    <a:pt x="0" y="3508121"/>
                    <a:pt x="0" y="3379978"/>
                  </a:cubicBezTo>
                  <a:close/>
                </a:path>
              </a:pathLst>
            </a:custGeom>
            <a:solidFill>
              <a:srgbClr val="E9F1EE"/>
            </a:solidFill>
          </p:spPr>
        </p:sp>
        <p:sp>
          <p:nvSpPr>
            <p:cNvPr name="Freeform 16" id="16"/>
            <p:cNvSpPr/>
            <p:nvPr/>
          </p:nvSpPr>
          <p:spPr>
            <a:xfrm flipH="false" flipV="false" rot="0">
              <a:off x="0" y="0"/>
              <a:ext cx="6086221" cy="3631057"/>
            </a:xfrm>
            <a:custGeom>
              <a:avLst/>
              <a:gdLst/>
              <a:ahLst/>
              <a:cxnLst/>
              <a:rect r="r" b="b" t="t" l="l"/>
              <a:pathLst>
                <a:path h="3631057" w="6086221">
                  <a:moveTo>
                    <a:pt x="0" y="241554"/>
                  </a:moveTo>
                  <a:cubicBezTo>
                    <a:pt x="0" y="108204"/>
                    <a:pt x="108458" y="0"/>
                    <a:pt x="242062" y="0"/>
                  </a:cubicBezTo>
                  <a:lnTo>
                    <a:pt x="5844159" y="0"/>
                  </a:lnTo>
                  <a:lnTo>
                    <a:pt x="5844159" y="9525"/>
                  </a:lnTo>
                  <a:lnTo>
                    <a:pt x="5844159" y="0"/>
                  </a:lnTo>
                  <a:cubicBezTo>
                    <a:pt x="5977890" y="0"/>
                    <a:pt x="6086221" y="108204"/>
                    <a:pt x="6086221" y="241554"/>
                  </a:cubicBezTo>
                  <a:lnTo>
                    <a:pt x="6076696" y="241554"/>
                  </a:lnTo>
                  <a:lnTo>
                    <a:pt x="6086221" y="241554"/>
                  </a:lnTo>
                  <a:lnTo>
                    <a:pt x="6086221" y="3389503"/>
                  </a:lnTo>
                  <a:lnTo>
                    <a:pt x="6076696" y="3389503"/>
                  </a:lnTo>
                  <a:lnTo>
                    <a:pt x="6086221" y="3389503"/>
                  </a:lnTo>
                  <a:cubicBezTo>
                    <a:pt x="6086221" y="3522980"/>
                    <a:pt x="5977763" y="3631057"/>
                    <a:pt x="5844159" y="3631057"/>
                  </a:cubicBezTo>
                  <a:lnTo>
                    <a:pt x="5844159" y="3621532"/>
                  </a:lnTo>
                  <a:lnTo>
                    <a:pt x="5844159" y="3631057"/>
                  </a:lnTo>
                  <a:lnTo>
                    <a:pt x="242062" y="3631057"/>
                  </a:lnTo>
                  <a:lnTo>
                    <a:pt x="242062" y="3621532"/>
                  </a:lnTo>
                  <a:lnTo>
                    <a:pt x="242062" y="3631057"/>
                  </a:lnTo>
                  <a:cubicBezTo>
                    <a:pt x="108458" y="3631057"/>
                    <a:pt x="0" y="3522853"/>
                    <a:pt x="0" y="3389503"/>
                  </a:cubicBezTo>
                  <a:lnTo>
                    <a:pt x="0" y="241554"/>
                  </a:lnTo>
                  <a:lnTo>
                    <a:pt x="9525" y="241554"/>
                  </a:lnTo>
                  <a:lnTo>
                    <a:pt x="0" y="241554"/>
                  </a:lnTo>
                  <a:moveTo>
                    <a:pt x="19050" y="241554"/>
                  </a:moveTo>
                  <a:lnTo>
                    <a:pt x="19050" y="3389503"/>
                  </a:lnTo>
                  <a:lnTo>
                    <a:pt x="9525" y="3389503"/>
                  </a:lnTo>
                  <a:lnTo>
                    <a:pt x="19050" y="3389503"/>
                  </a:lnTo>
                  <a:cubicBezTo>
                    <a:pt x="19050" y="3512439"/>
                    <a:pt x="118872" y="3612007"/>
                    <a:pt x="242062" y="3612007"/>
                  </a:cubicBezTo>
                  <a:lnTo>
                    <a:pt x="5844159" y="3612007"/>
                  </a:lnTo>
                  <a:cubicBezTo>
                    <a:pt x="5967349" y="3612007"/>
                    <a:pt x="6067171" y="3512312"/>
                    <a:pt x="6067171" y="3389503"/>
                  </a:cubicBezTo>
                  <a:lnTo>
                    <a:pt x="6067171" y="241554"/>
                  </a:lnTo>
                  <a:cubicBezTo>
                    <a:pt x="6067171" y="118618"/>
                    <a:pt x="5967349" y="19050"/>
                    <a:pt x="5844159" y="19050"/>
                  </a:cubicBezTo>
                  <a:lnTo>
                    <a:pt x="242062" y="19050"/>
                  </a:lnTo>
                  <a:lnTo>
                    <a:pt x="242062" y="9525"/>
                  </a:lnTo>
                  <a:lnTo>
                    <a:pt x="242062" y="19050"/>
                  </a:lnTo>
                  <a:cubicBezTo>
                    <a:pt x="118872" y="19050"/>
                    <a:pt x="19050" y="118745"/>
                    <a:pt x="19050" y="241554"/>
                  </a:cubicBezTo>
                  <a:close/>
                </a:path>
              </a:pathLst>
            </a:custGeom>
            <a:solidFill>
              <a:srgbClr val="E9F1EE"/>
            </a:solidFill>
          </p:spPr>
        </p:sp>
      </p:grpSp>
      <p:grpSp>
        <p:nvGrpSpPr>
          <p:cNvPr name="Group 17" id="17"/>
          <p:cNvGrpSpPr/>
          <p:nvPr/>
        </p:nvGrpSpPr>
        <p:grpSpPr>
          <a:xfrm rot="0">
            <a:off x="6868800" y="2116425"/>
            <a:ext cx="4550400" cy="1015650"/>
            <a:chOff x="0" y="0"/>
            <a:chExt cx="6067200" cy="1354200"/>
          </a:xfrm>
        </p:grpSpPr>
        <p:sp>
          <p:nvSpPr>
            <p:cNvPr name="Freeform 18" id="18"/>
            <p:cNvSpPr/>
            <p:nvPr/>
          </p:nvSpPr>
          <p:spPr>
            <a:xfrm flipH="false" flipV="false" rot="0">
              <a:off x="0" y="0"/>
              <a:ext cx="6067200" cy="1354200"/>
            </a:xfrm>
            <a:custGeom>
              <a:avLst/>
              <a:gdLst/>
              <a:ahLst/>
              <a:cxnLst/>
              <a:rect r="r" b="b" t="t" l="l"/>
              <a:pathLst>
                <a:path h="1354200" w="6067200">
                  <a:moveTo>
                    <a:pt x="0" y="0"/>
                  </a:moveTo>
                  <a:lnTo>
                    <a:pt x="6067200" y="0"/>
                  </a:lnTo>
                  <a:lnTo>
                    <a:pt x="6067200" y="1354200"/>
                  </a:lnTo>
                  <a:lnTo>
                    <a:pt x="0" y="1354200"/>
                  </a:lnTo>
                  <a:close/>
                </a:path>
              </a:pathLst>
            </a:custGeom>
            <a:solidFill>
              <a:srgbClr val="000000">
                <a:alpha val="0"/>
              </a:srgbClr>
            </a:solidFill>
          </p:spPr>
        </p:sp>
        <p:sp>
          <p:nvSpPr>
            <p:cNvPr name="TextBox 19" id="19"/>
            <p:cNvSpPr txBox="true"/>
            <p:nvPr/>
          </p:nvSpPr>
          <p:spPr>
            <a:xfrm>
              <a:off x="0" y="-19050"/>
              <a:ext cx="6067200" cy="1373250"/>
            </a:xfrm>
            <a:prstGeom prst="rect">
              <a:avLst/>
            </a:prstGeom>
          </p:spPr>
          <p:txBody>
            <a:bodyPr anchor="t" rtlCol="false" tIns="0" lIns="0" bIns="0" rIns="0"/>
            <a:lstStyle/>
            <a:p>
              <a:pPr algn="ctr">
                <a:lnSpc>
                  <a:spcPts val="2879"/>
                </a:lnSpc>
              </a:pPr>
              <a:r>
                <a:rPr lang="en-US" sz="2400">
                  <a:solidFill>
                    <a:srgbClr val="000000"/>
                  </a:solidFill>
                  <a:latin typeface="Poppins"/>
                  <a:ea typeface="Poppins"/>
                  <a:cs typeface="Poppins"/>
                  <a:sym typeface="Poppins"/>
                </a:rPr>
                <a:t>Upload a photo</a:t>
              </a:r>
            </a:p>
            <a:p>
              <a:pPr algn="ctr">
                <a:lnSpc>
                  <a:spcPts val="2879"/>
                </a:lnSpc>
              </a:pPr>
              <a:r>
                <a:rPr lang="en-US" sz="2400">
                  <a:solidFill>
                    <a:srgbClr val="000000"/>
                  </a:solidFill>
                  <a:latin typeface="Poppins"/>
                  <a:ea typeface="Poppins"/>
                  <a:cs typeface="Poppins"/>
                  <a:sym typeface="Poppins"/>
                </a:rPr>
                <a:t>and post!</a:t>
              </a:r>
            </a:p>
          </p:txBody>
        </p:sp>
      </p:grpSp>
      <p:sp>
        <p:nvSpPr>
          <p:cNvPr name="Freeform 20" id="20"/>
          <p:cNvSpPr/>
          <p:nvPr/>
        </p:nvSpPr>
        <p:spPr>
          <a:xfrm flipH="false" flipV="false" rot="0">
            <a:off x="2371557" y="3409574"/>
            <a:ext cx="2854949" cy="3113872"/>
          </a:xfrm>
          <a:custGeom>
            <a:avLst/>
            <a:gdLst/>
            <a:ahLst/>
            <a:cxnLst/>
            <a:rect r="r" b="b" t="t" l="l"/>
            <a:pathLst>
              <a:path h="3113872" w="2854949">
                <a:moveTo>
                  <a:pt x="0" y="0"/>
                </a:moveTo>
                <a:lnTo>
                  <a:pt x="2854949" y="0"/>
                </a:lnTo>
                <a:lnTo>
                  <a:pt x="2854949" y="3113872"/>
                </a:lnTo>
                <a:lnTo>
                  <a:pt x="0" y="3113872"/>
                </a:lnTo>
                <a:lnTo>
                  <a:pt x="0" y="0"/>
                </a:lnTo>
                <a:close/>
              </a:path>
            </a:pathLst>
          </a:custGeom>
          <a:blipFill>
            <a:blip r:embed="rId4"/>
            <a:stretch>
              <a:fillRect l="0" t="0" r="0" b="-98429"/>
            </a:stretch>
          </a:blipFill>
        </p:spPr>
      </p:sp>
      <p:grpSp>
        <p:nvGrpSpPr>
          <p:cNvPr name="Group 21" id="21"/>
          <p:cNvGrpSpPr/>
          <p:nvPr/>
        </p:nvGrpSpPr>
        <p:grpSpPr>
          <a:xfrm rot="0">
            <a:off x="2082825" y="6469449"/>
            <a:ext cx="3397878" cy="111817"/>
            <a:chOff x="0" y="0"/>
            <a:chExt cx="4530504" cy="149089"/>
          </a:xfrm>
        </p:grpSpPr>
        <p:sp>
          <p:nvSpPr>
            <p:cNvPr name="Freeform 22" id="22"/>
            <p:cNvSpPr/>
            <p:nvPr/>
          </p:nvSpPr>
          <p:spPr>
            <a:xfrm flipH="false" flipV="false" rot="0">
              <a:off x="0" y="0"/>
              <a:ext cx="4530471" cy="149098"/>
            </a:xfrm>
            <a:custGeom>
              <a:avLst/>
              <a:gdLst/>
              <a:ahLst/>
              <a:cxnLst/>
              <a:rect r="r" b="b" t="t" l="l"/>
              <a:pathLst>
                <a:path h="149098" w="4530471">
                  <a:moveTo>
                    <a:pt x="0" y="74549"/>
                  </a:moveTo>
                  <a:cubicBezTo>
                    <a:pt x="0" y="33401"/>
                    <a:pt x="33401" y="0"/>
                    <a:pt x="74549" y="0"/>
                  </a:cubicBezTo>
                  <a:lnTo>
                    <a:pt x="4455922" y="0"/>
                  </a:lnTo>
                  <a:cubicBezTo>
                    <a:pt x="4497070" y="0"/>
                    <a:pt x="4530471" y="33401"/>
                    <a:pt x="4530471" y="74549"/>
                  </a:cubicBezTo>
                  <a:cubicBezTo>
                    <a:pt x="4530471" y="115697"/>
                    <a:pt x="4497070" y="149098"/>
                    <a:pt x="4455922" y="149098"/>
                  </a:cubicBezTo>
                  <a:lnTo>
                    <a:pt x="74549" y="149098"/>
                  </a:lnTo>
                  <a:cubicBezTo>
                    <a:pt x="33401" y="149098"/>
                    <a:pt x="0" y="115697"/>
                    <a:pt x="0" y="74549"/>
                  </a:cubicBezTo>
                  <a:close/>
                </a:path>
              </a:pathLst>
            </a:custGeom>
            <a:solidFill>
              <a:srgbClr val="23262D"/>
            </a:solidFill>
          </p:spPr>
        </p:sp>
      </p:grpSp>
      <p:grpSp>
        <p:nvGrpSpPr>
          <p:cNvPr name="Group 23" id="23"/>
          <p:cNvGrpSpPr/>
          <p:nvPr/>
        </p:nvGrpSpPr>
        <p:grpSpPr>
          <a:xfrm rot="0">
            <a:off x="7070850" y="6811912"/>
            <a:ext cx="4348350" cy="3028950"/>
            <a:chOff x="0" y="0"/>
            <a:chExt cx="5797800" cy="4038600"/>
          </a:xfrm>
        </p:grpSpPr>
        <p:sp>
          <p:nvSpPr>
            <p:cNvPr name="Freeform 24" id="24"/>
            <p:cNvSpPr/>
            <p:nvPr/>
          </p:nvSpPr>
          <p:spPr>
            <a:xfrm flipH="false" flipV="false" rot="0">
              <a:off x="0" y="0"/>
              <a:ext cx="5797800" cy="4038600"/>
            </a:xfrm>
            <a:custGeom>
              <a:avLst/>
              <a:gdLst/>
              <a:ahLst/>
              <a:cxnLst/>
              <a:rect r="r" b="b" t="t" l="l"/>
              <a:pathLst>
                <a:path h="4038600" w="5797800">
                  <a:moveTo>
                    <a:pt x="0" y="0"/>
                  </a:moveTo>
                  <a:lnTo>
                    <a:pt x="5797800" y="0"/>
                  </a:lnTo>
                  <a:lnTo>
                    <a:pt x="5797800" y="4038600"/>
                  </a:lnTo>
                  <a:lnTo>
                    <a:pt x="0" y="4038600"/>
                  </a:lnTo>
                  <a:close/>
                </a:path>
              </a:pathLst>
            </a:custGeom>
            <a:solidFill>
              <a:srgbClr val="000000">
                <a:alpha val="0"/>
              </a:srgbClr>
            </a:solidFill>
          </p:spPr>
        </p:sp>
        <p:sp>
          <p:nvSpPr>
            <p:cNvPr name="TextBox 25" id="25"/>
            <p:cNvSpPr txBox="true"/>
            <p:nvPr/>
          </p:nvSpPr>
          <p:spPr>
            <a:xfrm>
              <a:off x="0" y="-19050"/>
              <a:ext cx="5797800" cy="4057650"/>
            </a:xfrm>
            <a:prstGeom prst="rect">
              <a:avLst/>
            </a:prstGeom>
          </p:spPr>
          <p:txBody>
            <a:bodyPr anchor="t" rtlCol="false" tIns="0" lIns="0" bIns="0" rIns="0"/>
            <a:lstStyle/>
            <a:p>
              <a:pPr algn="l">
                <a:lnSpc>
                  <a:spcPts val="2160"/>
                </a:lnSpc>
              </a:pPr>
              <a:r>
                <a:rPr lang="en-US" sz="1800">
                  <a:solidFill>
                    <a:srgbClr val="027D5A"/>
                  </a:solidFill>
                  <a:latin typeface="Poppins"/>
                  <a:ea typeface="Poppins"/>
                  <a:cs typeface="Poppins"/>
                  <a:sym typeface="Poppins"/>
                </a:rPr>
                <a:t>Before Posting:</a:t>
              </a:r>
            </a:p>
            <a:p>
              <a:pPr algn="l">
                <a:lnSpc>
                  <a:spcPts val="2160"/>
                </a:lnSpc>
              </a:pPr>
            </a:p>
            <a:p>
              <a:pPr algn="l" marL="554355" indent="-277177" lvl="1">
                <a:lnSpc>
                  <a:spcPts val="2160"/>
                </a:lnSpc>
                <a:buFont typeface="Arial"/>
                <a:buChar char="•"/>
              </a:pPr>
              <a:r>
                <a:rPr lang="en-US" sz="1800">
                  <a:solidFill>
                    <a:srgbClr val="000000"/>
                  </a:solidFill>
                  <a:latin typeface="Poppins"/>
                  <a:ea typeface="Poppins"/>
                  <a:cs typeface="Poppins"/>
                  <a:sym typeface="Poppins"/>
                </a:rPr>
                <a:t>Please upload a photo of the actual food you are donating.</a:t>
              </a:r>
            </a:p>
            <a:p>
              <a:pPr algn="l" marL="554355" indent="-277177" lvl="1">
                <a:lnSpc>
                  <a:spcPts val="2160"/>
                </a:lnSpc>
              </a:pPr>
            </a:p>
            <a:p>
              <a:pPr algn="l" marL="554355" indent="-277177" lvl="1">
                <a:lnSpc>
                  <a:spcPts val="2160"/>
                </a:lnSpc>
                <a:buFont typeface="Arial"/>
                <a:buChar char="•"/>
              </a:pPr>
              <a:r>
                <a:rPr lang="en-US" sz="1800">
                  <a:solidFill>
                    <a:srgbClr val="000000"/>
                  </a:solidFill>
                  <a:latin typeface="Poppins"/>
                  <a:ea typeface="Poppins"/>
                  <a:cs typeface="Poppins"/>
                  <a:sym typeface="Poppins"/>
                </a:rPr>
                <a:t>Select an image that clearly displays the food itself, rather than just its packaging</a:t>
              </a:r>
            </a:p>
          </p:txBody>
        </p:sp>
      </p:grpSp>
      <p:grpSp>
        <p:nvGrpSpPr>
          <p:cNvPr name="Group 26" id="26"/>
          <p:cNvGrpSpPr/>
          <p:nvPr/>
        </p:nvGrpSpPr>
        <p:grpSpPr>
          <a:xfrm rot="0">
            <a:off x="3540129" y="1407562"/>
            <a:ext cx="483300" cy="483300"/>
            <a:chOff x="0" y="0"/>
            <a:chExt cx="644400" cy="644400"/>
          </a:xfrm>
        </p:grpSpPr>
        <p:sp>
          <p:nvSpPr>
            <p:cNvPr name="Freeform 27" id="27"/>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28" id="28"/>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4</a:t>
              </a:r>
            </a:p>
          </p:txBody>
        </p:sp>
      </p:grpSp>
      <p:grpSp>
        <p:nvGrpSpPr>
          <p:cNvPr name="Group 29" id="29"/>
          <p:cNvGrpSpPr/>
          <p:nvPr/>
        </p:nvGrpSpPr>
        <p:grpSpPr>
          <a:xfrm rot="0">
            <a:off x="8902312" y="1407562"/>
            <a:ext cx="483300" cy="483300"/>
            <a:chOff x="0" y="0"/>
            <a:chExt cx="644400" cy="644400"/>
          </a:xfrm>
        </p:grpSpPr>
        <p:sp>
          <p:nvSpPr>
            <p:cNvPr name="Freeform 30" id="30"/>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31" id="31"/>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5</a:t>
              </a:r>
            </a:p>
          </p:txBody>
        </p:sp>
      </p:grpSp>
      <p:grpSp>
        <p:nvGrpSpPr>
          <p:cNvPr name="Group 32" id="32"/>
          <p:cNvGrpSpPr/>
          <p:nvPr/>
        </p:nvGrpSpPr>
        <p:grpSpPr>
          <a:xfrm rot="0">
            <a:off x="1869712" y="6811912"/>
            <a:ext cx="3824100" cy="3028950"/>
            <a:chOff x="0" y="0"/>
            <a:chExt cx="5098800" cy="4038600"/>
          </a:xfrm>
        </p:grpSpPr>
        <p:sp>
          <p:nvSpPr>
            <p:cNvPr name="Freeform 33" id="33"/>
            <p:cNvSpPr/>
            <p:nvPr/>
          </p:nvSpPr>
          <p:spPr>
            <a:xfrm flipH="false" flipV="false" rot="0">
              <a:off x="0" y="0"/>
              <a:ext cx="5098800" cy="4038600"/>
            </a:xfrm>
            <a:custGeom>
              <a:avLst/>
              <a:gdLst/>
              <a:ahLst/>
              <a:cxnLst/>
              <a:rect r="r" b="b" t="t" l="l"/>
              <a:pathLst>
                <a:path h="4038600" w="5098800">
                  <a:moveTo>
                    <a:pt x="0" y="0"/>
                  </a:moveTo>
                  <a:lnTo>
                    <a:pt x="5098800" y="0"/>
                  </a:lnTo>
                  <a:lnTo>
                    <a:pt x="5098800" y="4038600"/>
                  </a:lnTo>
                  <a:lnTo>
                    <a:pt x="0" y="4038600"/>
                  </a:lnTo>
                  <a:close/>
                </a:path>
              </a:pathLst>
            </a:custGeom>
            <a:solidFill>
              <a:srgbClr val="000000">
                <a:alpha val="0"/>
              </a:srgbClr>
            </a:solidFill>
          </p:spPr>
        </p:sp>
        <p:sp>
          <p:nvSpPr>
            <p:cNvPr name="TextBox 34" id="34"/>
            <p:cNvSpPr txBox="true"/>
            <p:nvPr/>
          </p:nvSpPr>
          <p:spPr>
            <a:xfrm>
              <a:off x="0" y="-19050"/>
              <a:ext cx="5098800" cy="4057650"/>
            </a:xfrm>
            <a:prstGeom prst="rect">
              <a:avLst/>
            </a:prstGeom>
          </p:spPr>
          <p:txBody>
            <a:bodyPr anchor="t" rtlCol="false" tIns="0" lIns="0" bIns="0" rIns="0"/>
            <a:lstStyle/>
            <a:p>
              <a:pPr algn="l">
                <a:lnSpc>
                  <a:spcPts val="2160"/>
                </a:lnSpc>
              </a:pPr>
              <a:r>
                <a:rPr lang="en-US" sz="1800">
                  <a:solidFill>
                    <a:srgbClr val="027D5A"/>
                  </a:solidFill>
                  <a:latin typeface="Poppins"/>
                  <a:ea typeface="Poppins"/>
                  <a:cs typeface="Poppins"/>
                  <a:sym typeface="Poppins"/>
                </a:rPr>
                <a:t>Pickup Location:</a:t>
              </a:r>
            </a:p>
            <a:p>
              <a:pPr algn="l">
                <a:lnSpc>
                  <a:spcPts val="2160"/>
                </a:lnSpc>
              </a:pPr>
              <a:r>
                <a:rPr lang="en-US" sz="1800">
                  <a:solidFill>
                    <a:srgbClr val="000000"/>
                  </a:solidFill>
                  <a:latin typeface="Poppins"/>
                  <a:ea typeface="Poppins"/>
                  <a:cs typeface="Poppins"/>
                  <a:sym typeface="Poppins"/>
                </a:rPr>
                <a:t>Your account address is pre-filled. </a:t>
              </a:r>
            </a:p>
            <a:p>
              <a:pPr algn="l">
                <a:lnSpc>
                  <a:spcPts val="2520"/>
                </a:lnSpc>
              </a:pPr>
            </a:p>
            <a:p>
              <a:pPr algn="l">
                <a:lnSpc>
                  <a:spcPts val="2160"/>
                </a:lnSpc>
              </a:pPr>
              <a:r>
                <a:rPr lang="en-US" sz="1800">
                  <a:solidFill>
                    <a:srgbClr val="027D5A"/>
                  </a:solidFill>
                  <a:latin typeface="Poppins"/>
                  <a:ea typeface="Poppins"/>
                  <a:cs typeface="Poppins"/>
                  <a:sym typeface="Poppins"/>
                </a:rPr>
                <a:t>OPTIONAL - Non-profit Assignment:</a:t>
              </a:r>
            </a:p>
            <a:p>
              <a:pPr algn="l">
                <a:lnSpc>
                  <a:spcPts val="2160"/>
                </a:lnSpc>
              </a:pPr>
              <a:r>
                <a:rPr lang="en-US" b="true" sz="1800">
                  <a:solidFill>
                    <a:srgbClr val="000000"/>
                  </a:solidFill>
                  <a:latin typeface="Poppins Bold"/>
                  <a:ea typeface="Poppins Bold"/>
                  <a:cs typeface="Poppins Bold"/>
                  <a:sym typeface="Poppins Bold"/>
                </a:rPr>
                <a:t>Do not choose a nonprofit </a:t>
              </a:r>
              <a:r>
                <a:rPr lang="en-US" sz="1800">
                  <a:solidFill>
                    <a:srgbClr val="000000"/>
                  </a:solidFill>
                  <a:latin typeface="Poppins"/>
                  <a:ea typeface="Poppins"/>
                  <a:cs typeface="Poppins"/>
                  <a:sym typeface="Poppins"/>
                </a:rPr>
                <a:t>unless they have already agreed to reserve your food donation on Careit.</a:t>
              </a:r>
            </a:p>
          </p:txBody>
        </p:sp>
      </p:grpSp>
      <p:grpSp>
        <p:nvGrpSpPr>
          <p:cNvPr name="Group 35" id="35"/>
          <p:cNvGrpSpPr/>
          <p:nvPr/>
        </p:nvGrpSpPr>
        <p:grpSpPr>
          <a:xfrm rot="0">
            <a:off x="7012819" y="3526355"/>
            <a:ext cx="4262287" cy="2572552"/>
            <a:chOff x="0" y="0"/>
            <a:chExt cx="5683050" cy="3430069"/>
          </a:xfrm>
        </p:grpSpPr>
        <p:sp>
          <p:nvSpPr>
            <p:cNvPr name="Freeform 36" id="36"/>
            <p:cNvSpPr/>
            <p:nvPr/>
          </p:nvSpPr>
          <p:spPr>
            <a:xfrm flipH="false" flipV="false" rot="0">
              <a:off x="9525" y="9525"/>
              <a:ext cx="5664073" cy="3408299"/>
            </a:xfrm>
            <a:custGeom>
              <a:avLst/>
              <a:gdLst/>
              <a:ahLst/>
              <a:cxnLst/>
              <a:rect r="r" b="b" t="t" l="l"/>
              <a:pathLst>
                <a:path h="3408299" w="5664073">
                  <a:moveTo>
                    <a:pt x="0" y="365252"/>
                  </a:moveTo>
                  <a:cubicBezTo>
                    <a:pt x="0" y="163576"/>
                    <a:pt x="164084" y="0"/>
                    <a:pt x="366395" y="0"/>
                  </a:cubicBezTo>
                  <a:lnTo>
                    <a:pt x="5297678" y="0"/>
                  </a:lnTo>
                  <a:cubicBezTo>
                    <a:pt x="5499989" y="0"/>
                    <a:pt x="5664073" y="163576"/>
                    <a:pt x="5664073" y="365252"/>
                  </a:cubicBezTo>
                  <a:lnTo>
                    <a:pt x="5664073" y="3043047"/>
                  </a:lnTo>
                  <a:cubicBezTo>
                    <a:pt x="5664073" y="3244723"/>
                    <a:pt x="5499989" y="3408299"/>
                    <a:pt x="5297678" y="3408299"/>
                  </a:cubicBezTo>
                  <a:lnTo>
                    <a:pt x="366395" y="3408299"/>
                  </a:lnTo>
                  <a:cubicBezTo>
                    <a:pt x="164084" y="3408299"/>
                    <a:pt x="0" y="3244723"/>
                    <a:pt x="0" y="3043047"/>
                  </a:cubicBezTo>
                  <a:close/>
                </a:path>
              </a:pathLst>
            </a:custGeom>
            <a:solidFill>
              <a:srgbClr val="FFFFFF"/>
            </a:solidFill>
          </p:spPr>
        </p:sp>
        <p:sp>
          <p:nvSpPr>
            <p:cNvPr name="Freeform 37" id="37"/>
            <p:cNvSpPr/>
            <p:nvPr/>
          </p:nvSpPr>
          <p:spPr>
            <a:xfrm flipH="false" flipV="false" rot="0">
              <a:off x="0" y="0"/>
              <a:ext cx="5683123" cy="3427349"/>
            </a:xfrm>
            <a:custGeom>
              <a:avLst/>
              <a:gdLst/>
              <a:ahLst/>
              <a:cxnLst/>
              <a:rect r="r" b="b" t="t" l="l"/>
              <a:pathLst>
                <a:path h="3427349" w="5683123">
                  <a:moveTo>
                    <a:pt x="0" y="374777"/>
                  </a:moveTo>
                  <a:cubicBezTo>
                    <a:pt x="0" y="167767"/>
                    <a:pt x="168275" y="0"/>
                    <a:pt x="375920" y="0"/>
                  </a:cubicBezTo>
                  <a:lnTo>
                    <a:pt x="5307203" y="0"/>
                  </a:lnTo>
                  <a:lnTo>
                    <a:pt x="5307203" y="9525"/>
                  </a:lnTo>
                  <a:lnTo>
                    <a:pt x="5307203" y="0"/>
                  </a:lnTo>
                  <a:cubicBezTo>
                    <a:pt x="5514721" y="0"/>
                    <a:pt x="5683123" y="167767"/>
                    <a:pt x="5683123" y="374777"/>
                  </a:cubicBezTo>
                  <a:lnTo>
                    <a:pt x="5673598" y="374777"/>
                  </a:lnTo>
                  <a:lnTo>
                    <a:pt x="5683123" y="374777"/>
                  </a:lnTo>
                  <a:lnTo>
                    <a:pt x="5683123" y="3052572"/>
                  </a:lnTo>
                  <a:lnTo>
                    <a:pt x="5673598" y="3052572"/>
                  </a:lnTo>
                  <a:lnTo>
                    <a:pt x="5683123" y="3052572"/>
                  </a:lnTo>
                  <a:cubicBezTo>
                    <a:pt x="5683123" y="3259582"/>
                    <a:pt x="5514848" y="3427349"/>
                    <a:pt x="5307203" y="3427349"/>
                  </a:cubicBezTo>
                  <a:lnTo>
                    <a:pt x="5307203" y="3417824"/>
                  </a:lnTo>
                  <a:lnTo>
                    <a:pt x="5307203" y="3427349"/>
                  </a:lnTo>
                  <a:lnTo>
                    <a:pt x="375920" y="3427349"/>
                  </a:lnTo>
                  <a:lnTo>
                    <a:pt x="375920" y="3417824"/>
                  </a:lnTo>
                  <a:lnTo>
                    <a:pt x="375920" y="3427349"/>
                  </a:lnTo>
                  <a:cubicBezTo>
                    <a:pt x="168275" y="3427349"/>
                    <a:pt x="0" y="3259582"/>
                    <a:pt x="0" y="3052572"/>
                  </a:cubicBezTo>
                  <a:lnTo>
                    <a:pt x="0" y="374777"/>
                  </a:lnTo>
                  <a:lnTo>
                    <a:pt x="9525" y="374777"/>
                  </a:lnTo>
                  <a:lnTo>
                    <a:pt x="0" y="374777"/>
                  </a:lnTo>
                  <a:moveTo>
                    <a:pt x="19050" y="374777"/>
                  </a:moveTo>
                  <a:lnTo>
                    <a:pt x="19050" y="3052572"/>
                  </a:lnTo>
                  <a:lnTo>
                    <a:pt x="9525" y="3052572"/>
                  </a:lnTo>
                  <a:lnTo>
                    <a:pt x="19050" y="3052572"/>
                  </a:lnTo>
                  <a:cubicBezTo>
                    <a:pt x="19050" y="3249041"/>
                    <a:pt x="178816" y="3408299"/>
                    <a:pt x="375920" y="3408299"/>
                  </a:cubicBezTo>
                  <a:lnTo>
                    <a:pt x="5307203" y="3408299"/>
                  </a:lnTo>
                  <a:cubicBezTo>
                    <a:pt x="5504307" y="3408299"/>
                    <a:pt x="5664073" y="3249041"/>
                    <a:pt x="5664073" y="3052572"/>
                  </a:cubicBezTo>
                  <a:lnTo>
                    <a:pt x="5664073" y="374777"/>
                  </a:lnTo>
                  <a:cubicBezTo>
                    <a:pt x="5664073" y="178308"/>
                    <a:pt x="5504307" y="19050"/>
                    <a:pt x="5307203" y="19050"/>
                  </a:cubicBezTo>
                  <a:lnTo>
                    <a:pt x="375920" y="19050"/>
                  </a:lnTo>
                  <a:lnTo>
                    <a:pt x="375920" y="9525"/>
                  </a:lnTo>
                  <a:lnTo>
                    <a:pt x="375920" y="19050"/>
                  </a:lnTo>
                  <a:cubicBezTo>
                    <a:pt x="178816" y="19050"/>
                    <a:pt x="19050" y="178308"/>
                    <a:pt x="19050" y="374777"/>
                  </a:cubicBezTo>
                  <a:close/>
                </a:path>
              </a:pathLst>
            </a:custGeom>
            <a:solidFill>
              <a:srgbClr val="EDF6F3"/>
            </a:solidFill>
          </p:spPr>
        </p:sp>
      </p:grpSp>
      <p:sp>
        <p:nvSpPr>
          <p:cNvPr name="Freeform 38" id="38"/>
          <p:cNvSpPr/>
          <p:nvPr/>
        </p:nvSpPr>
        <p:spPr>
          <a:xfrm flipH="false" flipV="false" rot="0">
            <a:off x="7186837" y="3796069"/>
            <a:ext cx="3868650" cy="2033123"/>
          </a:xfrm>
          <a:custGeom>
            <a:avLst/>
            <a:gdLst/>
            <a:ahLst/>
            <a:cxnLst/>
            <a:rect r="r" b="b" t="t" l="l"/>
            <a:pathLst>
              <a:path h="2033123" w="3868650">
                <a:moveTo>
                  <a:pt x="0" y="0"/>
                </a:moveTo>
                <a:lnTo>
                  <a:pt x="3868650" y="0"/>
                </a:lnTo>
                <a:lnTo>
                  <a:pt x="3868650" y="2033123"/>
                </a:lnTo>
                <a:lnTo>
                  <a:pt x="0" y="2033123"/>
                </a:lnTo>
                <a:lnTo>
                  <a:pt x="0" y="0"/>
                </a:lnTo>
                <a:close/>
              </a:path>
            </a:pathLst>
          </a:custGeom>
          <a:blipFill>
            <a:blip r:embed="rId5"/>
            <a:stretch>
              <a:fillRect l="-1769" t="0" r="-3674" b="-13569"/>
            </a:stretch>
          </a:blipFill>
        </p:spPr>
      </p:sp>
      <p:grpSp>
        <p:nvGrpSpPr>
          <p:cNvPr name="Group 39" id="39"/>
          <p:cNvGrpSpPr/>
          <p:nvPr/>
        </p:nvGrpSpPr>
        <p:grpSpPr>
          <a:xfrm rot="0">
            <a:off x="7130475" y="5007542"/>
            <a:ext cx="3978900" cy="103484"/>
            <a:chOff x="0" y="0"/>
            <a:chExt cx="5305200" cy="137978"/>
          </a:xfrm>
        </p:grpSpPr>
        <p:sp>
          <p:nvSpPr>
            <p:cNvPr name="Freeform 40" id="40"/>
            <p:cNvSpPr/>
            <p:nvPr/>
          </p:nvSpPr>
          <p:spPr>
            <a:xfrm flipH="false" flipV="false" rot="0">
              <a:off x="0" y="0"/>
              <a:ext cx="5305171" cy="137922"/>
            </a:xfrm>
            <a:custGeom>
              <a:avLst/>
              <a:gdLst/>
              <a:ahLst/>
              <a:cxnLst/>
              <a:rect r="r" b="b" t="t" l="l"/>
              <a:pathLst>
                <a:path h="137922" w="5305171">
                  <a:moveTo>
                    <a:pt x="0" y="0"/>
                  </a:moveTo>
                  <a:lnTo>
                    <a:pt x="5305171" y="0"/>
                  </a:lnTo>
                  <a:lnTo>
                    <a:pt x="5305171" y="137922"/>
                  </a:lnTo>
                  <a:lnTo>
                    <a:pt x="0" y="137922"/>
                  </a:lnTo>
                  <a:close/>
                </a:path>
              </a:pathLst>
            </a:custGeom>
            <a:solidFill>
              <a:srgbClr val="FFFFFF"/>
            </a:solidFill>
          </p:spPr>
        </p:sp>
      </p:grpSp>
      <p:sp>
        <p:nvSpPr>
          <p:cNvPr name="Freeform 41" id="41"/>
          <p:cNvSpPr/>
          <p:nvPr/>
        </p:nvSpPr>
        <p:spPr>
          <a:xfrm flipH="false" flipV="false" rot="0">
            <a:off x="12231038" y="1666410"/>
            <a:ext cx="4550400" cy="3033000"/>
          </a:xfrm>
          <a:custGeom>
            <a:avLst/>
            <a:gdLst/>
            <a:ahLst/>
            <a:cxnLst/>
            <a:rect r="r" b="b" t="t" l="l"/>
            <a:pathLst>
              <a:path h="3033000" w="4550400">
                <a:moveTo>
                  <a:pt x="0" y="0"/>
                </a:moveTo>
                <a:lnTo>
                  <a:pt x="4550400" y="0"/>
                </a:lnTo>
                <a:lnTo>
                  <a:pt x="4550400" y="3033000"/>
                </a:lnTo>
                <a:lnTo>
                  <a:pt x="0" y="3033000"/>
                </a:lnTo>
                <a:lnTo>
                  <a:pt x="0" y="0"/>
                </a:lnTo>
                <a:close/>
              </a:path>
            </a:pathLst>
          </a:custGeom>
          <a:blipFill>
            <a:blip r:embed="rId6"/>
            <a:stretch>
              <a:fillRect l="-4418" t="-16108" r="-11696" b="0"/>
            </a:stretch>
          </a:blipFill>
        </p:spPr>
      </p:sp>
      <p:sp>
        <p:nvSpPr>
          <p:cNvPr name="Freeform 42" id="42"/>
          <p:cNvSpPr/>
          <p:nvPr/>
        </p:nvSpPr>
        <p:spPr>
          <a:xfrm flipH="false" flipV="false" rot="0">
            <a:off x="12231038" y="5758110"/>
            <a:ext cx="4550400" cy="3033000"/>
          </a:xfrm>
          <a:custGeom>
            <a:avLst/>
            <a:gdLst/>
            <a:ahLst/>
            <a:cxnLst/>
            <a:rect r="r" b="b" t="t" l="l"/>
            <a:pathLst>
              <a:path h="3033000" w="4550400">
                <a:moveTo>
                  <a:pt x="0" y="0"/>
                </a:moveTo>
                <a:lnTo>
                  <a:pt x="4550400" y="0"/>
                </a:lnTo>
                <a:lnTo>
                  <a:pt x="4550400" y="3033000"/>
                </a:lnTo>
                <a:lnTo>
                  <a:pt x="0" y="3033000"/>
                </a:lnTo>
                <a:lnTo>
                  <a:pt x="0" y="0"/>
                </a:lnTo>
                <a:close/>
              </a:path>
            </a:pathLst>
          </a:custGeom>
          <a:blipFill>
            <a:blip r:embed="rId7"/>
            <a:stretch>
              <a:fillRect l="0" t="-1759" r="0" b="-1751"/>
            </a:stretch>
          </a:blipFill>
        </p:spPr>
      </p:sp>
      <p:grpSp>
        <p:nvGrpSpPr>
          <p:cNvPr name="Group 43" id="43"/>
          <p:cNvGrpSpPr/>
          <p:nvPr/>
        </p:nvGrpSpPr>
        <p:grpSpPr>
          <a:xfrm rot="0">
            <a:off x="13827019" y="3972281"/>
            <a:ext cx="1358437" cy="1358438"/>
            <a:chOff x="0" y="0"/>
            <a:chExt cx="1811250" cy="1811250"/>
          </a:xfrm>
        </p:grpSpPr>
        <p:sp>
          <p:nvSpPr>
            <p:cNvPr name="Freeform 44" id="44"/>
            <p:cNvSpPr/>
            <p:nvPr/>
          </p:nvSpPr>
          <p:spPr>
            <a:xfrm flipH="false" flipV="false" rot="0">
              <a:off x="9525" y="9525"/>
              <a:ext cx="1792224" cy="1792224"/>
            </a:xfrm>
            <a:custGeom>
              <a:avLst/>
              <a:gdLst/>
              <a:ahLst/>
              <a:cxnLst/>
              <a:rect r="r" b="b" t="t" l="l"/>
              <a:pathLst>
                <a:path h="1792224" w="1792224">
                  <a:moveTo>
                    <a:pt x="0" y="896112"/>
                  </a:moveTo>
                  <a:cubicBezTo>
                    <a:pt x="0" y="401193"/>
                    <a:pt x="401193" y="0"/>
                    <a:pt x="896112" y="0"/>
                  </a:cubicBezTo>
                  <a:cubicBezTo>
                    <a:pt x="1391031" y="0"/>
                    <a:pt x="1792224" y="401193"/>
                    <a:pt x="1792224" y="896112"/>
                  </a:cubicBezTo>
                  <a:cubicBezTo>
                    <a:pt x="1792224" y="1391031"/>
                    <a:pt x="1391031" y="1792224"/>
                    <a:pt x="896112" y="1792224"/>
                  </a:cubicBezTo>
                  <a:cubicBezTo>
                    <a:pt x="401193" y="1792224"/>
                    <a:pt x="0" y="1391031"/>
                    <a:pt x="0" y="896112"/>
                  </a:cubicBezTo>
                  <a:close/>
                </a:path>
              </a:pathLst>
            </a:custGeom>
            <a:solidFill>
              <a:srgbClr val="FFFFFF"/>
            </a:solidFill>
          </p:spPr>
        </p:sp>
        <p:sp>
          <p:nvSpPr>
            <p:cNvPr name="Freeform 45" id="45"/>
            <p:cNvSpPr/>
            <p:nvPr/>
          </p:nvSpPr>
          <p:spPr>
            <a:xfrm flipH="false" flipV="false" rot="0">
              <a:off x="0" y="0"/>
              <a:ext cx="1811274" cy="1811274"/>
            </a:xfrm>
            <a:custGeom>
              <a:avLst/>
              <a:gdLst/>
              <a:ahLst/>
              <a:cxnLst/>
              <a:rect r="r" b="b" t="t" l="l"/>
              <a:pathLst>
                <a:path h="1811274" w="1811274">
                  <a:moveTo>
                    <a:pt x="0" y="905637"/>
                  </a:moveTo>
                  <a:cubicBezTo>
                    <a:pt x="0" y="405511"/>
                    <a:pt x="405511" y="0"/>
                    <a:pt x="905637" y="0"/>
                  </a:cubicBezTo>
                  <a:lnTo>
                    <a:pt x="905637" y="9525"/>
                  </a:lnTo>
                  <a:lnTo>
                    <a:pt x="905637" y="0"/>
                  </a:lnTo>
                  <a:cubicBezTo>
                    <a:pt x="1405763" y="0"/>
                    <a:pt x="1811274" y="405511"/>
                    <a:pt x="1811274" y="905637"/>
                  </a:cubicBezTo>
                  <a:cubicBezTo>
                    <a:pt x="1811274" y="1405763"/>
                    <a:pt x="1405763" y="1811274"/>
                    <a:pt x="905637" y="1811274"/>
                  </a:cubicBezTo>
                  <a:lnTo>
                    <a:pt x="905637" y="1801749"/>
                  </a:lnTo>
                  <a:lnTo>
                    <a:pt x="905637" y="1811274"/>
                  </a:lnTo>
                  <a:cubicBezTo>
                    <a:pt x="405511" y="1811274"/>
                    <a:pt x="0" y="1405763"/>
                    <a:pt x="0" y="905637"/>
                  </a:cubicBezTo>
                  <a:lnTo>
                    <a:pt x="9525" y="905637"/>
                  </a:lnTo>
                  <a:lnTo>
                    <a:pt x="17526" y="910717"/>
                  </a:lnTo>
                  <a:cubicBezTo>
                    <a:pt x="15240" y="914273"/>
                    <a:pt x="10922" y="915924"/>
                    <a:pt x="6858" y="914781"/>
                  </a:cubicBezTo>
                  <a:cubicBezTo>
                    <a:pt x="2794" y="913638"/>
                    <a:pt x="0" y="909828"/>
                    <a:pt x="0" y="905637"/>
                  </a:cubicBezTo>
                  <a:moveTo>
                    <a:pt x="19050" y="905637"/>
                  </a:moveTo>
                  <a:lnTo>
                    <a:pt x="9525" y="905637"/>
                  </a:lnTo>
                  <a:lnTo>
                    <a:pt x="1524" y="900557"/>
                  </a:lnTo>
                  <a:cubicBezTo>
                    <a:pt x="3810" y="897001"/>
                    <a:pt x="8128" y="895350"/>
                    <a:pt x="12192" y="896493"/>
                  </a:cubicBezTo>
                  <a:cubicBezTo>
                    <a:pt x="16256" y="897636"/>
                    <a:pt x="19050" y="901446"/>
                    <a:pt x="19050" y="905637"/>
                  </a:cubicBezTo>
                  <a:cubicBezTo>
                    <a:pt x="19050" y="1395222"/>
                    <a:pt x="415925" y="1792224"/>
                    <a:pt x="905637" y="1792224"/>
                  </a:cubicBezTo>
                  <a:cubicBezTo>
                    <a:pt x="1395349" y="1792224"/>
                    <a:pt x="1792224" y="1395349"/>
                    <a:pt x="1792224" y="905637"/>
                  </a:cubicBezTo>
                  <a:lnTo>
                    <a:pt x="1801749" y="905637"/>
                  </a:lnTo>
                  <a:lnTo>
                    <a:pt x="1792224" y="905637"/>
                  </a:lnTo>
                  <a:cubicBezTo>
                    <a:pt x="1792224" y="416052"/>
                    <a:pt x="1395349" y="19050"/>
                    <a:pt x="905637" y="19050"/>
                  </a:cubicBezTo>
                  <a:lnTo>
                    <a:pt x="905637" y="9525"/>
                  </a:lnTo>
                  <a:lnTo>
                    <a:pt x="905637" y="19050"/>
                  </a:lnTo>
                  <a:cubicBezTo>
                    <a:pt x="415925" y="19050"/>
                    <a:pt x="19050" y="415925"/>
                    <a:pt x="19050" y="905637"/>
                  </a:cubicBezTo>
                  <a:close/>
                </a:path>
              </a:pathLst>
            </a:custGeom>
            <a:solidFill>
              <a:srgbClr val="E7E9EA"/>
            </a:solidFill>
          </p:spPr>
        </p:sp>
      </p:grpSp>
      <p:sp>
        <p:nvSpPr>
          <p:cNvPr name="Freeform 46" id="46"/>
          <p:cNvSpPr/>
          <p:nvPr/>
        </p:nvSpPr>
        <p:spPr>
          <a:xfrm flipH="false" flipV="false" rot="0">
            <a:off x="14019844" y="4145738"/>
            <a:ext cx="972783" cy="1011518"/>
          </a:xfrm>
          <a:custGeom>
            <a:avLst/>
            <a:gdLst/>
            <a:ahLst/>
            <a:cxnLst/>
            <a:rect r="r" b="b" t="t" l="l"/>
            <a:pathLst>
              <a:path h="1011518" w="972783">
                <a:moveTo>
                  <a:pt x="0" y="0"/>
                </a:moveTo>
                <a:lnTo>
                  <a:pt x="972783" y="0"/>
                </a:lnTo>
                <a:lnTo>
                  <a:pt x="972783" y="1011517"/>
                </a:lnTo>
                <a:lnTo>
                  <a:pt x="0" y="1011517"/>
                </a:lnTo>
                <a:lnTo>
                  <a:pt x="0" y="0"/>
                </a:lnTo>
                <a:close/>
              </a:path>
            </a:pathLst>
          </a:custGeom>
          <a:blipFill>
            <a:blip r:embed="rId8"/>
            <a:stretch>
              <a:fillRect l="0" t="0" r="0" b="0"/>
            </a:stretch>
          </a:blipFill>
        </p:spPr>
      </p:sp>
      <p:grpSp>
        <p:nvGrpSpPr>
          <p:cNvPr name="Group 47" id="47"/>
          <p:cNvGrpSpPr/>
          <p:nvPr/>
        </p:nvGrpSpPr>
        <p:grpSpPr>
          <a:xfrm rot="0">
            <a:off x="13827019" y="8170856"/>
            <a:ext cx="1358437" cy="1358437"/>
            <a:chOff x="0" y="0"/>
            <a:chExt cx="1811250" cy="1811250"/>
          </a:xfrm>
        </p:grpSpPr>
        <p:sp>
          <p:nvSpPr>
            <p:cNvPr name="Freeform 48" id="48"/>
            <p:cNvSpPr/>
            <p:nvPr/>
          </p:nvSpPr>
          <p:spPr>
            <a:xfrm flipH="false" flipV="false" rot="0">
              <a:off x="9525" y="9525"/>
              <a:ext cx="1792224" cy="1792224"/>
            </a:xfrm>
            <a:custGeom>
              <a:avLst/>
              <a:gdLst/>
              <a:ahLst/>
              <a:cxnLst/>
              <a:rect r="r" b="b" t="t" l="l"/>
              <a:pathLst>
                <a:path h="1792224" w="1792224">
                  <a:moveTo>
                    <a:pt x="0" y="896112"/>
                  </a:moveTo>
                  <a:cubicBezTo>
                    <a:pt x="0" y="401193"/>
                    <a:pt x="401193" y="0"/>
                    <a:pt x="896112" y="0"/>
                  </a:cubicBezTo>
                  <a:cubicBezTo>
                    <a:pt x="1391031" y="0"/>
                    <a:pt x="1792224" y="401193"/>
                    <a:pt x="1792224" y="896112"/>
                  </a:cubicBezTo>
                  <a:cubicBezTo>
                    <a:pt x="1792224" y="1391031"/>
                    <a:pt x="1391031" y="1792224"/>
                    <a:pt x="896112" y="1792224"/>
                  </a:cubicBezTo>
                  <a:cubicBezTo>
                    <a:pt x="401193" y="1792224"/>
                    <a:pt x="0" y="1391031"/>
                    <a:pt x="0" y="896112"/>
                  </a:cubicBezTo>
                  <a:close/>
                </a:path>
              </a:pathLst>
            </a:custGeom>
            <a:solidFill>
              <a:srgbClr val="FFFFFF"/>
            </a:solidFill>
          </p:spPr>
        </p:sp>
        <p:sp>
          <p:nvSpPr>
            <p:cNvPr name="Freeform 49" id="49"/>
            <p:cNvSpPr/>
            <p:nvPr/>
          </p:nvSpPr>
          <p:spPr>
            <a:xfrm flipH="false" flipV="false" rot="0">
              <a:off x="0" y="0"/>
              <a:ext cx="1811274" cy="1811274"/>
            </a:xfrm>
            <a:custGeom>
              <a:avLst/>
              <a:gdLst/>
              <a:ahLst/>
              <a:cxnLst/>
              <a:rect r="r" b="b" t="t" l="l"/>
              <a:pathLst>
                <a:path h="1811274" w="1811274">
                  <a:moveTo>
                    <a:pt x="0" y="905637"/>
                  </a:moveTo>
                  <a:cubicBezTo>
                    <a:pt x="0" y="405511"/>
                    <a:pt x="405511" y="0"/>
                    <a:pt x="905637" y="0"/>
                  </a:cubicBezTo>
                  <a:lnTo>
                    <a:pt x="905637" y="9525"/>
                  </a:lnTo>
                  <a:lnTo>
                    <a:pt x="905637" y="0"/>
                  </a:lnTo>
                  <a:cubicBezTo>
                    <a:pt x="1405763" y="0"/>
                    <a:pt x="1811274" y="405511"/>
                    <a:pt x="1811274" y="905637"/>
                  </a:cubicBezTo>
                  <a:cubicBezTo>
                    <a:pt x="1811274" y="1405763"/>
                    <a:pt x="1405763" y="1811274"/>
                    <a:pt x="905637" y="1811274"/>
                  </a:cubicBezTo>
                  <a:lnTo>
                    <a:pt x="905637" y="1801749"/>
                  </a:lnTo>
                  <a:lnTo>
                    <a:pt x="905637" y="1811274"/>
                  </a:lnTo>
                  <a:cubicBezTo>
                    <a:pt x="405511" y="1811274"/>
                    <a:pt x="0" y="1405763"/>
                    <a:pt x="0" y="905637"/>
                  </a:cubicBezTo>
                  <a:lnTo>
                    <a:pt x="9525" y="905637"/>
                  </a:lnTo>
                  <a:lnTo>
                    <a:pt x="17526" y="910717"/>
                  </a:lnTo>
                  <a:cubicBezTo>
                    <a:pt x="15240" y="914273"/>
                    <a:pt x="10922" y="915924"/>
                    <a:pt x="6858" y="914781"/>
                  </a:cubicBezTo>
                  <a:cubicBezTo>
                    <a:pt x="2794" y="913638"/>
                    <a:pt x="0" y="909828"/>
                    <a:pt x="0" y="905637"/>
                  </a:cubicBezTo>
                  <a:moveTo>
                    <a:pt x="19050" y="905637"/>
                  </a:moveTo>
                  <a:lnTo>
                    <a:pt x="9525" y="905637"/>
                  </a:lnTo>
                  <a:lnTo>
                    <a:pt x="1524" y="900557"/>
                  </a:lnTo>
                  <a:cubicBezTo>
                    <a:pt x="3810" y="897001"/>
                    <a:pt x="8128" y="895350"/>
                    <a:pt x="12192" y="896493"/>
                  </a:cubicBezTo>
                  <a:cubicBezTo>
                    <a:pt x="16256" y="897636"/>
                    <a:pt x="19050" y="901446"/>
                    <a:pt x="19050" y="905637"/>
                  </a:cubicBezTo>
                  <a:cubicBezTo>
                    <a:pt x="19050" y="1395222"/>
                    <a:pt x="415925" y="1792224"/>
                    <a:pt x="905637" y="1792224"/>
                  </a:cubicBezTo>
                  <a:cubicBezTo>
                    <a:pt x="1395349" y="1792224"/>
                    <a:pt x="1792224" y="1395349"/>
                    <a:pt x="1792224" y="905637"/>
                  </a:cubicBezTo>
                  <a:lnTo>
                    <a:pt x="1801749" y="905637"/>
                  </a:lnTo>
                  <a:lnTo>
                    <a:pt x="1792224" y="905637"/>
                  </a:lnTo>
                  <a:cubicBezTo>
                    <a:pt x="1792224" y="416052"/>
                    <a:pt x="1395349" y="19050"/>
                    <a:pt x="905637" y="19050"/>
                  </a:cubicBezTo>
                  <a:lnTo>
                    <a:pt x="905637" y="9525"/>
                  </a:lnTo>
                  <a:lnTo>
                    <a:pt x="905637" y="19050"/>
                  </a:lnTo>
                  <a:cubicBezTo>
                    <a:pt x="415925" y="19050"/>
                    <a:pt x="19050" y="415925"/>
                    <a:pt x="19050" y="905637"/>
                  </a:cubicBezTo>
                  <a:close/>
                </a:path>
              </a:pathLst>
            </a:custGeom>
            <a:solidFill>
              <a:srgbClr val="E7E9EA"/>
            </a:solidFill>
          </p:spPr>
        </p:sp>
      </p:grpSp>
      <p:sp>
        <p:nvSpPr>
          <p:cNvPr name="Freeform 50" id="50"/>
          <p:cNvSpPr/>
          <p:nvPr/>
        </p:nvSpPr>
        <p:spPr>
          <a:xfrm flipH="false" flipV="false" rot="0">
            <a:off x="13998332" y="8342170"/>
            <a:ext cx="1015826" cy="1015822"/>
          </a:xfrm>
          <a:custGeom>
            <a:avLst/>
            <a:gdLst/>
            <a:ahLst/>
            <a:cxnLst/>
            <a:rect r="r" b="b" t="t" l="l"/>
            <a:pathLst>
              <a:path h="1015822" w="1015826">
                <a:moveTo>
                  <a:pt x="0" y="0"/>
                </a:moveTo>
                <a:lnTo>
                  <a:pt x="1015825" y="0"/>
                </a:lnTo>
                <a:lnTo>
                  <a:pt x="1015825" y="1015823"/>
                </a:lnTo>
                <a:lnTo>
                  <a:pt x="0" y="1015823"/>
                </a:lnTo>
                <a:lnTo>
                  <a:pt x="0" y="0"/>
                </a:lnTo>
                <a:close/>
              </a:path>
            </a:pathLst>
          </a:custGeom>
          <a:blipFill>
            <a:blip r:embed="rId9"/>
            <a:stretch>
              <a:fillRect l="0" t="0" r="0" b="0"/>
            </a:stretch>
          </a:blipFill>
        </p:spPr>
      </p:sp>
      <p:sp>
        <p:nvSpPr>
          <p:cNvPr name="AutoShape 51" id="51"/>
          <p:cNvSpPr/>
          <p:nvPr/>
        </p:nvSpPr>
        <p:spPr>
          <a:xfrm rot="2699999">
            <a:off x="13265256" y="3289650"/>
            <a:ext cx="1536737" cy="0"/>
          </a:xfrm>
          <a:prstGeom prst="line">
            <a:avLst/>
          </a:prstGeom>
          <a:ln cap="rnd" w="9525">
            <a:solidFill>
              <a:srgbClr val="1F497D"/>
            </a:solidFill>
            <a:prstDash val="solid"/>
            <a:headEnd type="none" len="sm" w="sm"/>
            <a:tailEnd type="none" len="sm" w="sm"/>
          </a:ln>
        </p:spPr>
      </p:sp>
      <p:sp>
        <p:nvSpPr>
          <p:cNvPr name="Freeform 52" id="52"/>
          <p:cNvSpPr/>
          <p:nvPr/>
        </p:nvSpPr>
        <p:spPr>
          <a:xfrm flipH="false" flipV="false" rot="0">
            <a:off x="7104480" y="6384657"/>
            <a:ext cx="4033365" cy="214514"/>
          </a:xfrm>
          <a:custGeom>
            <a:avLst/>
            <a:gdLst/>
            <a:ahLst/>
            <a:cxnLst/>
            <a:rect r="r" b="b" t="t" l="l"/>
            <a:pathLst>
              <a:path h="214514" w="4033365">
                <a:moveTo>
                  <a:pt x="0" y="0"/>
                </a:moveTo>
                <a:lnTo>
                  <a:pt x="4033365" y="0"/>
                </a:lnTo>
                <a:lnTo>
                  <a:pt x="4033365" y="214514"/>
                </a:lnTo>
                <a:lnTo>
                  <a:pt x="0" y="214514"/>
                </a:lnTo>
                <a:lnTo>
                  <a:pt x="0" y="0"/>
                </a:lnTo>
                <a:close/>
              </a:path>
            </a:pathLst>
          </a:custGeom>
          <a:blipFill>
            <a:blip r:embed="rId10">
              <a:alphaModFix amt="39000"/>
            </a:blip>
            <a:stretch>
              <a:fillRect l="0" t="-7707"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15225" y="297450"/>
            <a:ext cx="17657550" cy="827550"/>
            <a:chOff x="0" y="0"/>
            <a:chExt cx="23543400" cy="1103400"/>
          </a:xfrm>
        </p:grpSpPr>
        <p:sp>
          <p:nvSpPr>
            <p:cNvPr name="Freeform 3" id="3"/>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4" id="4"/>
          <p:cNvGrpSpPr/>
          <p:nvPr/>
        </p:nvGrpSpPr>
        <p:grpSpPr>
          <a:xfrm rot="0">
            <a:off x="516000" y="354600"/>
            <a:ext cx="7576200" cy="761850"/>
            <a:chOff x="0" y="0"/>
            <a:chExt cx="10101600" cy="1015800"/>
          </a:xfrm>
        </p:grpSpPr>
        <p:sp>
          <p:nvSpPr>
            <p:cNvPr name="Freeform 5" id="5"/>
            <p:cNvSpPr/>
            <p:nvPr/>
          </p:nvSpPr>
          <p:spPr>
            <a:xfrm flipH="false" flipV="false" rot="0">
              <a:off x="0" y="0"/>
              <a:ext cx="10101600" cy="1015800"/>
            </a:xfrm>
            <a:custGeom>
              <a:avLst/>
              <a:gdLst/>
              <a:ahLst/>
              <a:cxnLst/>
              <a:rect r="r" b="b" t="t" l="l"/>
              <a:pathLst>
                <a:path h="1015800" w="10101600">
                  <a:moveTo>
                    <a:pt x="0" y="0"/>
                  </a:moveTo>
                  <a:lnTo>
                    <a:pt x="10101600" y="0"/>
                  </a:lnTo>
                  <a:lnTo>
                    <a:pt x="10101600" y="1015800"/>
                  </a:lnTo>
                  <a:lnTo>
                    <a:pt x="0" y="1015800"/>
                  </a:lnTo>
                  <a:close/>
                </a:path>
              </a:pathLst>
            </a:custGeom>
            <a:solidFill>
              <a:srgbClr val="000000">
                <a:alpha val="0"/>
              </a:srgbClr>
            </a:solidFill>
          </p:spPr>
        </p:sp>
        <p:sp>
          <p:nvSpPr>
            <p:cNvPr name="TextBox 6" id="6"/>
            <p:cNvSpPr txBox="true"/>
            <p:nvPr/>
          </p:nvSpPr>
          <p:spPr>
            <a:xfrm>
              <a:off x="0" y="-19050"/>
              <a:ext cx="10101600" cy="1034850"/>
            </a:xfrm>
            <a:prstGeom prst="rect">
              <a:avLst/>
            </a:prstGeom>
          </p:spPr>
          <p:txBody>
            <a:bodyPr anchor="t" rtlCol="false" tIns="0" lIns="0" bIns="0" rIns="0"/>
            <a:lstStyle/>
            <a:p>
              <a:pPr algn="l">
                <a:lnSpc>
                  <a:spcPts val="3779"/>
                </a:lnSpc>
              </a:pPr>
              <a:r>
                <a:rPr lang="en-US" sz="3150">
                  <a:solidFill>
                    <a:srgbClr val="000000"/>
                  </a:solidFill>
                  <a:latin typeface="Poppins"/>
                  <a:ea typeface="Poppins"/>
                  <a:cs typeface="Poppins"/>
                  <a:sym typeface="Poppins"/>
                </a:rPr>
                <a:t>Editing a Donation</a:t>
              </a:r>
            </a:p>
          </p:txBody>
        </p:sp>
      </p:grpSp>
      <p:sp>
        <p:nvSpPr>
          <p:cNvPr name="Freeform 7" id="7"/>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3"/>
            <a:stretch>
              <a:fillRect l="0" t="0" r="-1" b="0"/>
            </a:stretch>
          </a:blipFill>
        </p:spPr>
      </p:sp>
      <p:grpSp>
        <p:nvGrpSpPr>
          <p:cNvPr name="Group 8" id="8"/>
          <p:cNvGrpSpPr/>
          <p:nvPr/>
        </p:nvGrpSpPr>
        <p:grpSpPr>
          <a:xfrm rot="0">
            <a:off x="9827775" y="1583212"/>
            <a:ext cx="8145000" cy="8157150"/>
            <a:chOff x="0" y="0"/>
            <a:chExt cx="10860000" cy="10876200"/>
          </a:xfrm>
        </p:grpSpPr>
        <p:sp>
          <p:nvSpPr>
            <p:cNvPr name="Freeform 9" id="9"/>
            <p:cNvSpPr/>
            <p:nvPr/>
          </p:nvSpPr>
          <p:spPr>
            <a:xfrm flipH="false" flipV="false" rot="0">
              <a:off x="0" y="0"/>
              <a:ext cx="10860025" cy="10876280"/>
            </a:xfrm>
            <a:custGeom>
              <a:avLst/>
              <a:gdLst/>
              <a:ahLst/>
              <a:cxnLst/>
              <a:rect r="r" b="b" t="t" l="l"/>
              <a:pathLst>
                <a:path h="10876280" w="10860025">
                  <a:moveTo>
                    <a:pt x="0" y="498094"/>
                  </a:moveTo>
                  <a:cubicBezTo>
                    <a:pt x="0" y="223012"/>
                    <a:pt x="223012" y="0"/>
                    <a:pt x="498094" y="0"/>
                  </a:cubicBezTo>
                  <a:lnTo>
                    <a:pt x="10361930" y="0"/>
                  </a:lnTo>
                  <a:cubicBezTo>
                    <a:pt x="10637012" y="0"/>
                    <a:pt x="10860025" y="223012"/>
                    <a:pt x="10860025" y="498094"/>
                  </a:cubicBezTo>
                  <a:lnTo>
                    <a:pt x="10860025" y="10378186"/>
                  </a:lnTo>
                  <a:cubicBezTo>
                    <a:pt x="10860025" y="10653268"/>
                    <a:pt x="10637012" y="10876280"/>
                    <a:pt x="10361930" y="10876280"/>
                  </a:cubicBezTo>
                  <a:lnTo>
                    <a:pt x="498094" y="10876280"/>
                  </a:lnTo>
                  <a:cubicBezTo>
                    <a:pt x="223012" y="10876153"/>
                    <a:pt x="0" y="10653268"/>
                    <a:pt x="0" y="10378186"/>
                  </a:cubicBezTo>
                  <a:close/>
                </a:path>
              </a:pathLst>
            </a:custGeom>
            <a:solidFill>
              <a:srgbClr val="EDF6F3"/>
            </a:solidFill>
          </p:spPr>
        </p:sp>
      </p:grpSp>
      <p:sp>
        <p:nvSpPr>
          <p:cNvPr name="Freeform 10" id="10"/>
          <p:cNvSpPr/>
          <p:nvPr/>
        </p:nvSpPr>
        <p:spPr>
          <a:xfrm flipH="false" flipV="false" rot="0">
            <a:off x="821775" y="2155428"/>
            <a:ext cx="3144150" cy="6671700"/>
          </a:xfrm>
          <a:custGeom>
            <a:avLst/>
            <a:gdLst/>
            <a:ahLst/>
            <a:cxnLst/>
            <a:rect r="r" b="b" t="t" l="l"/>
            <a:pathLst>
              <a:path h="6671700" w="3144150">
                <a:moveTo>
                  <a:pt x="0" y="0"/>
                </a:moveTo>
                <a:lnTo>
                  <a:pt x="3144150" y="0"/>
                </a:lnTo>
                <a:lnTo>
                  <a:pt x="3144150" y="6671700"/>
                </a:lnTo>
                <a:lnTo>
                  <a:pt x="0" y="6671700"/>
                </a:lnTo>
                <a:lnTo>
                  <a:pt x="0" y="0"/>
                </a:lnTo>
                <a:close/>
              </a:path>
            </a:pathLst>
          </a:custGeom>
          <a:blipFill>
            <a:blip r:embed="rId4"/>
            <a:stretch>
              <a:fillRect l="0" t="0" r="0" b="-1993"/>
            </a:stretch>
          </a:blipFill>
        </p:spPr>
      </p:sp>
      <p:sp>
        <p:nvSpPr>
          <p:cNvPr name="Freeform 11" id="11"/>
          <p:cNvSpPr/>
          <p:nvPr/>
        </p:nvSpPr>
        <p:spPr>
          <a:xfrm flipH="false" flipV="false" rot="0">
            <a:off x="5296200" y="2155500"/>
            <a:ext cx="3144150" cy="6671700"/>
          </a:xfrm>
          <a:custGeom>
            <a:avLst/>
            <a:gdLst/>
            <a:ahLst/>
            <a:cxnLst/>
            <a:rect r="r" b="b" t="t" l="l"/>
            <a:pathLst>
              <a:path h="6671700" w="3144150">
                <a:moveTo>
                  <a:pt x="0" y="0"/>
                </a:moveTo>
                <a:lnTo>
                  <a:pt x="3144150" y="0"/>
                </a:lnTo>
                <a:lnTo>
                  <a:pt x="3144150" y="6671700"/>
                </a:lnTo>
                <a:lnTo>
                  <a:pt x="0" y="6671700"/>
                </a:lnTo>
                <a:lnTo>
                  <a:pt x="0" y="0"/>
                </a:lnTo>
                <a:close/>
              </a:path>
            </a:pathLst>
          </a:custGeom>
          <a:blipFill>
            <a:blip r:embed="rId5"/>
            <a:stretch>
              <a:fillRect l="0" t="0" r="0" b="-1993"/>
            </a:stretch>
          </a:blipFill>
        </p:spPr>
      </p:sp>
      <p:grpSp>
        <p:nvGrpSpPr>
          <p:cNvPr name="Group 12" id="12"/>
          <p:cNvGrpSpPr/>
          <p:nvPr/>
        </p:nvGrpSpPr>
        <p:grpSpPr>
          <a:xfrm rot="0">
            <a:off x="5367732" y="6090225"/>
            <a:ext cx="3001050" cy="2022300"/>
            <a:chOff x="0" y="0"/>
            <a:chExt cx="4001400" cy="2696400"/>
          </a:xfrm>
        </p:grpSpPr>
        <p:sp>
          <p:nvSpPr>
            <p:cNvPr name="Freeform 13" id="13"/>
            <p:cNvSpPr/>
            <p:nvPr/>
          </p:nvSpPr>
          <p:spPr>
            <a:xfrm flipH="false" flipV="false" rot="0">
              <a:off x="0" y="0"/>
              <a:ext cx="4001389" cy="2696464"/>
            </a:xfrm>
            <a:custGeom>
              <a:avLst/>
              <a:gdLst/>
              <a:ahLst/>
              <a:cxnLst/>
              <a:rect r="r" b="b" t="t" l="l"/>
              <a:pathLst>
                <a:path h="2696464" w="4001389">
                  <a:moveTo>
                    <a:pt x="0" y="279527"/>
                  </a:moveTo>
                  <a:cubicBezTo>
                    <a:pt x="0" y="123698"/>
                    <a:pt x="128270" y="0"/>
                    <a:pt x="283464" y="0"/>
                  </a:cubicBezTo>
                  <a:lnTo>
                    <a:pt x="3717925" y="0"/>
                  </a:lnTo>
                  <a:lnTo>
                    <a:pt x="3717925" y="76200"/>
                  </a:lnTo>
                  <a:lnTo>
                    <a:pt x="3717925" y="0"/>
                  </a:lnTo>
                  <a:cubicBezTo>
                    <a:pt x="3873119" y="0"/>
                    <a:pt x="4001389" y="123698"/>
                    <a:pt x="4001389" y="279527"/>
                  </a:cubicBezTo>
                  <a:lnTo>
                    <a:pt x="3925189" y="279527"/>
                  </a:lnTo>
                  <a:lnTo>
                    <a:pt x="4001389" y="279527"/>
                  </a:lnTo>
                  <a:lnTo>
                    <a:pt x="4001389" y="2416937"/>
                  </a:lnTo>
                  <a:lnTo>
                    <a:pt x="3925189" y="2416937"/>
                  </a:lnTo>
                  <a:lnTo>
                    <a:pt x="4001389" y="2416937"/>
                  </a:lnTo>
                  <a:cubicBezTo>
                    <a:pt x="4001389" y="2572639"/>
                    <a:pt x="3873119" y="2696464"/>
                    <a:pt x="3717925" y="2696464"/>
                  </a:cubicBezTo>
                  <a:lnTo>
                    <a:pt x="3717925" y="2620264"/>
                  </a:lnTo>
                  <a:lnTo>
                    <a:pt x="3717925" y="2696464"/>
                  </a:lnTo>
                  <a:lnTo>
                    <a:pt x="283464" y="2696464"/>
                  </a:lnTo>
                  <a:lnTo>
                    <a:pt x="283464" y="2620264"/>
                  </a:lnTo>
                  <a:lnTo>
                    <a:pt x="283464" y="2696464"/>
                  </a:lnTo>
                  <a:cubicBezTo>
                    <a:pt x="128270" y="2696337"/>
                    <a:pt x="0" y="2572639"/>
                    <a:pt x="0" y="2416937"/>
                  </a:cubicBezTo>
                  <a:lnTo>
                    <a:pt x="0" y="279527"/>
                  </a:lnTo>
                  <a:lnTo>
                    <a:pt x="76200" y="279527"/>
                  </a:lnTo>
                  <a:lnTo>
                    <a:pt x="0" y="279527"/>
                  </a:lnTo>
                  <a:moveTo>
                    <a:pt x="152400" y="279527"/>
                  </a:moveTo>
                  <a:lnTo>
                    <a:pt x="152400" y="2416937"/>
                  </a:lnTo>
                  <a:lnTo>
                    <a:pt x="76200" y="2416937"/>
                  </a:lnTo>
                  <a:lnTo>
                    <a:pt x="152400" y="2416937"/>
                  </a:lnTo>
                  <a:cubicBezTo>
                    <a:pt x="152400" y="2485771"/>
                    <a:pt x="209677" y="2544064"/>
                    <a:pt x="283464" y="2544064"/>
                  </a:cubicBezTo>
                  <a:lnTo>
                    <a:pt x="3717925" y="2544064"/>
                  </a:lnTo>
                  <a:cubicBezTo>
                    <a:pt x="3791712" y="2544064"/>
                    <a:pt x="3848989" y="2485771"/>
                    <a:pt x="3848989" y="2416937"/>
                  </a:cubicBezTo>
                  <a:lnTo>
                    <a:pt x="3848989" y="279527"/>
                  </a:lnTo>
                  <a:cubicBezTo>
                    <a:pt x="3848989" y="210693"/>
                    <a:pt x="3791712" y="152400"/>
                    <a:pt x="3717925" y="152400"/>
                  </a:cubicBezTo>
                  <a:lnTo>
                    <a:pt x="283464" y="152400"/>
                  </a:lnTo>
                  <a:lnTo>
                    <a:pt x="283464" y="76200"/>
                  </a:lnTo>
                  <a:lnTo>
                    <a:pt x="283464" y="152400"/>
                  </a:lnTo>
                  <a:cubicBezTo>
                    <a:pt x="209677" y="152400"/>
                    <a:pt x="152400" y="210693"/>
                    <a:pt x="152400" y="279527"/>
                  </a:cubicBezTo>
                  <a:close/>
                </a:path>
              </a:pathLst>
            </a:custGeom>
            <a:solidFill>
              <a:srgbClr val="F07D42"/>
            </a:solidFill>
          </p:spPr>
        </p:sp>
      </p:grpSp>
      <p:grpSp>
        <p:nvGrpSpPr>
          <p:cNvPr name="Group 14" id="14"/>
          <p:cNvGrpSpPr/>
          <p:nvPr/>
        </p:nvGrpSpPr>
        <p:grpSpPr>
          <a:xfrm rot="0">
            <a:off x="3165862" y="2291062"/>
            <a:ext cx="1030050" cy="1030050"/>
            <a:chOff x="0" y="0"/>
            <a:chExt cx="1373400" cy="1373400"/>
          </a:xfrm>
        </p:grpSpPr>
        <p:sp>
          <p:nvSpPr>
            <p:cNvPr name="Freeform 15" id="15"/>
            <p:cNvSpPr/>
            <p:nvPr/>
          </p:nvSpPr>
          <p:spPr>
            <a:xfrm flipH="false" flipV="false" rot="0">
              <a:off x="0" y="0"/>
              <a:ext cx="1373378" cy="1373378"/>
            </a:xfrm>
            <a:custGeom>
              <a:avLst/>
              <a:gdLst/>
              <a:ahLst/>
              <a:cxnLst/>
              <a:rect r="r" b="b" t="t" l="l"/>
              <a:pathLst>
                <a:path h="1373378" w="1373378">
                  <a:moveTo>
                    <a:pt x="0" y="686689"/>
                  </a:moveTo>
                  <a:cubicBezTo>
                    <a:pt x="0" y="307467"/>
                    <a:pt x="307467" y="0"/>
                    <a:pt x="686689" y="0"/>
                  </a:cubicBezTo>
                  <a:lnTo>
                    <a:pt x="686689" y="76200"/>
                  </a:lnTo>
                  <a:lnTo>
                    <a:pt x="686689" y="0"/>
                  </a:lnTo>
                  <a:cubicBezTo>
                    <a:pt x="1065911" y="0"/>
                    <a:pt x="1373378" y="307467"/>
                    <a:pt x="1373378" y="686689"/>
                  </a:cubicBezTo>
                  <a:lnTo>
                    <a:pt x="1297178" y="686689"/>
                  </a:lnTo>
                  <a:lnTo>
                    <a:pt x="1373378" y="686689"/>
                  </a:lnTo>
                  <a:cubicBezTo>
                    <a:pt x="1373378" y="1065911"/>
                    <a:pt x="1065911" y="1373378"/>
                    <a:pt x="686689" y="1373378"/>
                  </a:cubicBezTo>
                  <a:lnTo>
                    <a:pt x="686689" y="1297178"/>
                  </a:lnTo>
                  <a:lnTo>
                    <a:pt x="686689" y="1373378"/>
                  </a:lnTo>
                  <a:cubicBezTo>
                    <a:pt x="307467" y="1373378"/>
                    <a:pt x="0" y="1065911"/>
                    <a:pt x="0" y="686689"/>
                  </a:cubicBezTo>
                  <a:lnTo>
                    <a:pt x="76200" y="686689"/>
                  </a:lnTo>
                  <a:lnTo>
                    <a:pt x="152400" y="686689"/>
                  </a:lnTo>
                  <a:lnTo>
                    <a:pt x="76200" y="686689"/>
                  </a:lnTo>
                  <a:lnTo>
                    <a:pt x="0" y="686689"/>
                  </a:lnTo>
                  <a:moveTo>
                    <a:pt x="152400" y="686689"/>
                  </a:moveTo>
                  <a:cubicBezTo>
                    <a:pt x="152400" y="728726"/>
                    <a:pt x="118237" y="762889"/>
                    <a:pt x="76200" y="762889"/>
                  </a:cubicBezTo>
                  <a:cubicBezTo>
                    <a:pt x="34163" y="762889"/>
                    <a:pt x="0" y="728726"/>
                    <a:pt x="0" y="686689"/>
                  </a:cubicBezTo>
                  <a:cubicBezTo>
                    <a:pt x="0" y="644652"/>
                    <a:pt x="34163" y="610489"/>
                    <a:pt x="76200" y="610489"/>
                  </a:cubicBezTo>
                  <a:cubicBezTo>
                    <a:pt x="118237" y="610489"/>
                    <a:pt x="152400" y="644652"/>
                    <a:pt x="152400" y="686689"/>
                  </a:cubicBezTo>
                  <a:cubicBezTo>
                    <a:pt x="152400" y="981837"/>
                    <a:pt x="391668" y="1220978"/>
                    <a:pt x="686689" y="1220978"/>
                  </a:cubicBezTo>
                  <a:cubicBezTo>
                    <a:pt x="981710" y="1220978"/>
                    <a:pt x="1220978" y="981837"/>
                    <a:pt x="1220978" y="686689"/>
                  </a:cubicBezTo>
                  <a:cubicBezTo>
                    <a:pt x="1220978" y="391541"/>
                    <a:pt x="981837" y="152400"/>
                    <a:pt x="686689" y="152400"/>
                  </a:cubicBezTo>
                  <a:lnTo>
                    <a:pt x="686689" y="76200"/>
                  </a:lnTo>
                  <a:lnTo>
                    <a:pt x="686689" y="152400"/>
                  </a:lnTo>
                  <a:cubicBezTo>
                    <a:pt x="391668" y="152400"/>
                    <a:pt x="152400" y="391668"/>
                    <a:pt x="152400" y="686689"/>
                  </a:cubicBezTo>
                  <a:close/>
                </a:path>
              </a:pathLst>
            </a:custGeom>
            <a:solidFill>
              <a:srgbClr val="F07D42"/>
            </a:solidFill>
          </p:spPr>
        </p:sp>
      </p:grpSp>
      <p:grpSp>
        <p:nvGrpSpPr>
          <p:cNvPr name="Group 16" id="16"/>
          <p:cNvGrpSpPr/>
          <p:nvPr/>
        </p:nvGrpSpPr>
        <p:grpSpPr>
          <a:xfrm rot="0">
            <a:off x="10381275" y="2051250"/>
            <a:ext cx="7186500" cy="7203600"/>
            <a:chOff x="0" y="0"/>
            <a:chExt cx="9582000" cy="9604800"/>
          </a:xfrm>
        </p:grpSpPr>
        <p:sp>
          <p:nvSpPr>
            <p:cNvPr name="Freeform 17" id="17"/>
            <p:cNvSpPr/>
            <p:nvPr/>
          </p:nvSpPr>
          <p:spPr>
            <a:xfrm flipH="false" flipV="false" rot="0">
              <a:off x="0" y="0"/>
              <a:ext cx="9582000" cy="9604800"/>
            </a:xfrm>
            <a:custGeom>
              <a:avLst/>
              <a:gdLst/>
              <a:ahLst/>
              <a:cxnLst/>
              <a:rect r="r" b="b" t="t" l="l"/>
              <a:pathLst>
                <a:path h="9604800" w="9582000">
                  <a:moveTo>
                    <a:pt x="0" y="0"/>
                  </a:moveTo>
                  <a:lnTo>
                    <a:pt x="9582000" y="0"/>
                  </a:lnTo>
                  <a:lnTo>
                    <a:pt x="9582000" y="9604800"/>
                  </a:lnTo>
                  <a:lnTo>
                    <a:pt x="0" y="9604800"/>
                  </a:lnTo>
                  <a:close/>
                </a:path>
              </a:pathLst>
            </a:custGeom>
            <a:solidFill>
              <a:srgbClr val="000000">
                <a:alpha val="0"/>
              </a:srgbClr>
            </a:solidFill>
          </p:spPr>
        </p:sp>
        <p:sp>
          <p:nvSpPr>
            <p:cNvPr name="TextBox 18" id="18"/>
            <p:cNvSpPr txBox="true"/>
            <p:nvPr/>
          </p:nvSpPr>
          <p:spPr>
            <a:xfrm>
              <a:off x="0" y="-28575"/>
              <a:ext cx="9582000" cy="9633375"/>
            </a:xfrm>
            <a:prstGeom prst="rect">
              <a:avLst/>
            </a:prstGeom>
          </p:spPr>
          <p:txBody>
            <a:bodyPr anchor="t" rtlCol="false" tIns="0" lIns="0" bIns="0" rIns="0"/>
            <a:lstStyle/>
            <a:p>
              <a:pPr algn="l">
                <a:lnSpc>
                  <a:spcPts val="3060"/>
                </a:lnSpc>
              </a:pPr>
              <a:r>
                <a:rPr lang="en-US" sz="2550">
                  <a:solidFill>
                    <a:srgbClr val="F07432"/>
                  </a:solidFill>
                  <a:latin typeface="Poppins"/>
                  <a:ea typeface="Poppins"/>
                  <a:cs typeface="Poppins"/>
                  <a:sym typeface="Poppins"/>
                </a:rPr>
                <a:t>Repost:</a:t>
              </a:r>
            </a:p>
            <a:p>
              <a:pPr algn="l">
                <a:lnSpc>
                  <a:spcPts val="3060"/>
                </a:lnSpc>
              </a:pPr>
              <a:r>
                <a:rPr lang="en-US" sz="2550">
                  <a:solidFill>
                    <a:srgbClr val="000000"/>
                  </a:solidFill>
                  <a:latin typeface="Poppins"/>
                  <a:ea typeface="Poppins"/>
                  <a:cs typeface="Poppins"/>
                  <a:sym typeface="Poppins"/>
                </a:rPr>
                <a:t>If a nonprofit </a:t>
              </a:r>
              <a:r>
                <a:rPr lang="en-US" sz="2550">
                  <a:solidFill>
                    <a:srgbClr val="027D5A"/>
                  </a:solidFill>
                  <a:latin typeface="Poppins"/>
                  <a:ea typeface="Poppins"/>
                  <a:cs typeface="Poppins"/>
                  <a:sym typeface="Poppins"/>
                </a:rPr>
                <a:t>doesn’t respond</a:t>
              </a:r>
              <a:r>
                <a:rPr lang="en-US" sz="2550">
                  <a:solidFill>
                    <a:srgbClr val="000000"/>
                  </a:solidFill>
                  <a:latin typeface="Poppins"/>
                  <a:ea typeface="Poppins"/>
                  <a:cs typeface="Poppins"/>
                  <a:sym typeface="Poppins"/>
                </a:rPr>
                <a:t> after reserving your donation, use the </a:t>
              </a:r>
              <a:r>
                <a:rPr lang="en-US" sz="2550">
                  <a:solidFill>
                    <a:srgbClr val="027D5A"/>
                  </a:solidFill>
                  <a:latin typeface="Poppins"/>
                  <a:ea typeface="Poppins"/>
                  <a:cs typeface="Poppins"/>
                  <a:sym typeface="Poppins"/>
                </a:rPr>
                <a:t>Repost</a:t>
              </a:r>
              <a:r>
                <a:rPr lang="en-US" sz="2550">
                  <a:solidFill>
                    <a:srgbClr val="000000"/>
                  </a:solidFill>
                  <a:latin typeface="Poppins"/>
                  <a:ea typeface="Poppins"/>
                  <a:cs typeface="Poppins"/>
                  <a:sym typeface="Poppins"/>
                </a:rPr>
                <a:t> option to make it available again.</a:t>
              </a:r>
            </a:p>
            <a:p>
              <a:pPr algn="l">
                <a:lnSpc>
                  <a:spcPts val="2520"/>
                </a:lnSpc>
              </a:pPr>
            </a:p>
            <a:p>
              <a:pPr algn="l">
                <a:lnSpc>
                  <a:spcPts val="3060"/>
                </a:lnSpc>
              </a:pPr>
              <a:r>
                <a:rPr lang="en-US" sz="2550">
                  <a:solidFill>
                    <a:srgbClr val="F07432"/>
                  </a:solidFill>
                  <a:latin typeface="Poppins"/>
                  <a:ea typeface="Poppins"/>
                  <a:cs typeface="Poppins"/>
                  <a:sym typeface="Poppins"/>
                </a:rPr>
                <a:t>Edit:</a:t>
              </a:r>
            </a:p>
            <a:p>
              <a:pPr algn="l">
                <a:lnSpc>
                  <a:spcPts val="3060"/>
                </a:lnSpc>
              </a:pPr>
              <a:r>
                <a:rPr lang="en-US" sz="2550">
                  <a:solidFill>
                    <a:srgbClr val="000000"/>
                  </a:solidFill>
                  <a:latin typeface="Poppins"/>
                  <a:ea typeface="Poppins"/>
                  <a:cs typeface="Poppins"/>
                  <a:sym typeface="Poppins"/>
                </a:rPr>
                <a:t>You can </a:t>
              </a:r>
              <a:r>
                <a:rPr lang="en-US" sz="2550">
                  <a:solidFill>
                    <a:srgbClr val="027D5A"/>
                  </a:solidFill>
                  <a:latin typeface="Poppins"/>
                  <a:ea typeface="Poppins"/>
                  <a:cs typeface="Poppins"/>
                  <a:sym typeface="Poppins"/>
                </a:rPr>
                <a:t>update</a:t>
              </a:r>
              <a:r>
                <a:rPr lang="en-US" sz="2550">
                  <a:solidFill>
                    <a:srgbClr val="000000"/>
                  </a:solidFill>
                  <a:latin typeface="Poppins"/>
                  <a:ea typeface="Poppins"/>
                  <a:cs typeface="Poppins"/>
                  <a:sym typeface="Poppins"/>
                </a:rPr>
                <a:t> your posted donation if you need to change the </a:t>
              </a:r>
              <a:r>
                <a:rPr lang="en-US" sz="2550">
                  <a:solidFill>
                    <a:srgbClr val="027D5A"/>
                  </a:solidFill>
                  <a:latin typeface="Poppins"/>
                  <a:ea typeface="Poppins"/>
                  <a:cs typeface="Poppins"/>
                  <a:sym typeface="Poppins"/>
                </a:rPr>
                <a:t>pickup time</a:t>
              </a:r>
              <a:r>
                <a:rPr lang="en-US" sz="2550">
                  <a:solidFill>
                    <a:srgbClr val="000000"/>
                  </a:solidFill>
                  <a:latin typeface="Poppins"/>
                  <a:ea typeface="Poppins"/>
                  <a:cs typeface="Poppins"/>
                  <a:sym typeface="Poppins"/>
                </a:rPr>
                <a:t> or </a:t>
              </a:r>
              <a:r>
                <a:rPr lang="en-US" sz="2550">
                  <a:solidFill>
                    <a:srgbClr val="027D5A"/>
                  </a:solidFill>
                  <a:latin typeface="Poppins"/>
                  <a:ea typeface="Poppins"/>
                  <a:cs typeface="Poppins"/>
                  <a:sym typeface="Poppins"/>
                </a:rPr>
                <a:t>items</a:t>
              </a:r>
              <a:r>
                <a:rPr lang="en-US" sz="2550">
                  <a:solidFill>
                    <a:srgbClr val="000000"/>
                  </a:solidFill>
                  <a:latin typeface="Poppins"/>
                  <a:ea typeface="Poppins"/>
                  <a:cs typeface="Poppins"/>
                  <a:sym typeface="Poppins"/>
                </a:rPr>
                <a:t>.</a:t>
              </a:r>
            </a:p>
            <a:p>
              <a:pPr algn="l">
                <a:lnSpc>
                  <a:spcPts val="2520"/>
                </a:lnSpc>
              </a:pPr>
            </a:p>
            <a:p>
              <a:pPr algn="l">
                <a:lnSpc>
                  <a:spcPts val="3060"/>
                </a:lnSpc>
              </a:pPr>
              <a:r>
                <a:rPr lang="en-US" sz="2550">
                  <a:solidFill>
                    <a:srgbClr val="F07432"/>
                  </a:solidFill>
                  <a:latin typeface="Poppins"/>
                  <a:ea typeface="Poppins"/>
                  <a:cs typeface="Poppins"/>
                  <a:sym typeface="Poppins"/>
                </a:rPr>
                <a:t>Cancel Donation:</a:t>
              </a:r>
            </a:p>
            <a:p>
              <a:pPr algn="l">
                <a:lnSpc>
                  <a:spcPts val="3060"/>
                </a:lnSpc>
              </a:pPr>
              <a:r>
                <a:rPr lang="en-US" sz="2550">
                  <a:solidFill>
                    <a:srgbClr val="000000"/>
                  </a:solidFill>
                  <a:latin typeface="Poppins"/>
                  <a:ea typeface="Poppins"/>
                  <a:cs typeface="Poppins"/>
                  <a:sym typeface="Poppins"/>
                </a:rPr>
                <a:t>Selecting </a:t>
              </a:r>
              <a:r>
                <a:rPr lang="en-US" sz="2550">
                  <a:solidFill>
                    <a:srgbClr val="027D5A"/>
                  </a:solidFill>
                  <a:latin typeface="Poppins"/>
                  <a:ea typeface="Poppins"/>
                  <a:cs typeface="Poppins"/>
                  <a:sym typeface="Poppins"/>
                </a:rPr>
                <a:t>Cancel Donation</a:t>
              </a:r>
              <a:r>
                <a:rPr lang="en-US" sz="2550">
                  <a:solidFill>
                    <a:srgbClr val="000000"/>
                  </a:solidFill>
                  <a:latin typeface="Poppins"/>
                  <a:ea typeface="Poppins"/>
                  <a:cs typeface="Poppins"/>
                  <a:sym typeface="Poppins"/>
                </a:rPr>
                <a:t> will </a:t>
              </a:r>
              <a:r>
                <a:rPr lang="en-US" sz="2550">
                  <a:solidFill>
                    <a:srgbClr val="027D5A"/>
                  </a:solidFill>
                  <a:latin typeface="Poppins"/>
                  <a:ea typeface="Poppins"/>
                  <a:cs typeface="Poppins"/>
                  <a:sym typeface="Poppins"/>
                </a:rPr>
                <a:t>completely remove</a:t>
              </a:r>
              <a:r>
                <a:rPr lang="en-US" sz="2550">
                  <a:solidFill>
                    <a:srgbClr val="000000"/>
                  </a:solidFill>
                  <a:latin typeface="Poppins"/>
                  <a:ea typeface="Poppins"/>
                  <a:cs typeface="Poppins"/>
                  <a:sym typeface="Poppins"/>
                </a:rPr>
                <a:t> your donation from Careit.</a:t>
              </a:r>
            </a:p>
            <a:p>
              <a:pPr algn="l">
                <a:lnSpc>
                  <a:spcPts val="2520"/>
                </a:lnSpc>
              </a:pPr>
            </a:p>
            <a:p>
              <a:pPr algn="l">
                <a:lnSpc>
                  <a:spcPts val="3060"/>
                </a:lnSpc>
              </a:pPr>
              <a:r>
                <a:rPr lang="en-US" sz="2550">
                  <a:solidFill>
                    <a:srgbClr val="F07432"/>
                  </a:solidFill>
                  <a:latin typeface="Poppins"/>
                  <a:ea typeface="Poppins"/>
                  <a:cs typeface="Poppins"/>
                  <a:sym typeface="Poppins"/>
                </a:rPr>
                <a:t>Copy:</a:t>
              </a:r>
            </a:p>
            <a:p>
              <a:pPr algn="l">
                <a:lnSpc>
                  <a:spcPts val="3060"/>
                </a:lnSpc>
              </a:pPr>
              <a:r>
                <a:rPr lang="en-US" sz="2550">
                  <a:solidFill>
                    <a:srgbClr val="000000"/>
                  </a:solidFill>
                  <a:latin typeface="Poppins"/>
                  <a:ea typeface="Poppins"/>
                  <a:cs typeface="Poppins"/>
                  <a:sym typeface="Poppins"/>
                </a:rPr>
                <a:t>Use the </a:t>
              </a:r>
              <a:r>
                <a:rPr lang="en-US" sz="2550">
                  <a:solidFill>
                    <a:srgbClr val="027D5A"/>
                  </a:solidFill>
                  <a:latin typeface="Poppins"/>
                  <a:ea typeface="Poppins"/>
                  <a:cs typeface="Poppins"/>
                  <a:sym typeface="Poppins"/>
                </a:rPr>
                <a:t>Copy</a:t>
              </a:r>
              <a:r>
                <a:rPr lang="en-US" sz="2550">
                  <a:solidFill>
                    <a:srgbClr val="000000"/>
                  </a:solidFill>
                  <a:latin typeface="Poppins"/>
                  <a:ea typeface="Poppins"/>
                  <a:cs typeface="Poppins"/>
                  <a:sym typeface="Poppins"/>
                </a:rPr>
                <a:t> feature if you want to </a:t>
              </a:r>
              <a:r>
                <a:rPr lang="en-US" sz="2550">
                  <a:solidFill>
                    <a:srgbClr val="027D5A"/>
                  </a:solidFill>
                  <a:latin typeface="Poppins"/>
                  <a:ea typeface="Poppins"/>
                  <a:cs typeface="Poppins"/>
                  <a:sym typeface="Poppins"/>
                </a:rPr>
                <a:t>quickly create</a:t>
              </a:r>
              <a:r>
                <a:rPr lang="en-US" sz="2550">
                  <a:solidFill>
                    <a:srgbClr val="000000"/>
                  </a:solidFill>
                  <a:latin typeface="Poppins"/>
                  <a:ea typeface="Poppins"/>
                  <a:cs typeface="Poppins"/>
                  <a:sym typeface="Poppins"/>
                </a:rPr>
                <a:t> a new donation using details from a previous one as a template.</a:t>
              </a:r>
            </a:p>
          </p:txBody>
        </p:sp>
      </p:grpSp>
      <p:sp>
        <p:nvSpPr>
          <p:cNvPr name="Freeform 19" id="19"/>
          <p:cNvSpPr/>
          <p:nvPr/>
        </p:nvSpPr>
        <p:spPr>
          <a:xfrm flipH="false" flipV="false" rot="0">
            <a:off x="4237221" y="5248012"/>
            <a:ext cx="787683" cy="827550"/>
          </a:xfrm>
          <a:custGeom>
            <a:avLst/>
            <a:gdLst/>
            <a:ahLst/>
            <a:cxnLst/>
            <a:rect r="r" b="b" t="t" l="l"/>
            <a:pathLst>
              <a:path h="827550" w="787683">
                <a:moveTo>
                  <a:pt x="0" y="0"/>
                </a:moveTo>
                <a:lnTo>
                  <a:pt x="787683" y="0"/>
                </a:lnTo>
                <a:lnTo>
                  <a:pt x="787683" y="827551"/>
                </a:lnTo>
                <a:lnTo>
                  <a:pt x="0" y="827551"/>
                </a:lnTo>
                <a:lnTo>
                  <a:pt x="0" y="0"/>
                </a:lnTo>
                <a:close/>
              </a:path>
            </a:pathLst>
          </a:custGeom>
          <a:blipFill>
            <a:blip r:embed="rId6"/>
            <a:stretch>
              <a:fillRect l="0" t="0" r="0" b="0"/>
            </a:stretch>
          </a:blipFill>
        </p:spPr>
      </p:sp>
      <p:sp>
        <p:nvSpPr>
          <p:cNvPr name="Freeform 20" id="20"/>
          <p:cNvSpPr/>
          <p:nvPr/>
        </p:nvSpPr>
        <p:spPr>
          <a:xfrm flipH="false" flipV="false" rot="0">
            <a:off x="4851574" y="9147593"/>
            <a:ext cx="4033365" cy="214514"/>
          </a:xfrm>
          <a:custGeom>
            <a:avLst/>
            <a:gdLst/>
            <a:ahLst/>
            <a:cxnLst/>
            <a:rect r="r" b="b" t="t" l="l"/>
            <a:pathLst>
              <a:path h="214514" w="4033365">
                <a:moveTo>
                  <a:pt x="0" y="0"/>
                </a:moveTo>
                <a:lnTo>
                  <a:pt x="4033366" y="0"/>
                </a:lnTo>
                <a:lnTo>
                  <a:pt x="4033366" y="214514"/>
                </a:lnTo>
                <a:lnTo>
                  <a:pt x="0" y="214514"/>
                </a:lnTo>
                <a:lnTo>
                  <a:pt x="0" y="0"/>
                </a:lnTo>
                <a:close/>
              </a:path>
            </a:pathLst>
          </a:custGeom>
          <a:blipFill>
            <a:blip r:embed="rId7">
              <a:alphaModFix amt="39000"/>
            </a:blip>
            <a:stretch>
              <a:fillRect l="0" t="-7707" r="0" b="0"/>
            </a:stretch>
          </a:blipFill>
        </p:spPr>
      </p:sp>
      <p:sp>
        <p:nvSpPr>
          <p:cNvPr name="Freeform 21" id="21"/>
          <p:cNvSpPr/>
          <p:nvPr/>
        </p:nvSpPr>
        <p:spPr>
          <a:xfrm flipH="false" flipV="false" rot="0">
            <a:off x="377167" y="9147593"/>
            <a:ext cx="4033365" cy="214514"/>
          </a:xfrm>
          <a:custGeom>
            <a:avLst/>
            <a:gdLst/>
            <a:ahLst/>
            <a:cxnLst/>
            <a:rect r="r" b="b" t="t" l="l"/>
            <a:pathLst>
              <a:path h="214514" w="4033365">
                <a:moveTo>
                  <a:pt x="0" y="0"/>
                </a:moveTo>
                <a:lnTo>
                  <a:pt x="4033366" y="0"/>
                </a:lnTo>
                <a:lnTo>
                  <a:pt x="4033366" y="214514"/>
                </a:lnTo>
                <a:lnTo>
                  <a:pt x="0" y="214514"/>
                </a:lnTo>
                <a:lnTo>
                  <a:pt x="0" y="0"/>
                </a:lnTo>
                <a:close/>
              </a:path>
            </a:pathLst>
          </a:custGeom>
          <a:blipFill>
            <a:blip r:embed="rId7">
              <a:alphaModFix amt="39000"/>
            </a:blip>
            <a:stretch>
              <a:fillRect l="0" t="-7707"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99435" y="1659281"/>
            <a:ext cx="4564688" cy="2723288"/>
            <a:chOff x="0" y="0"/>
            <a:chExt cx="6086250" cy="3631050"/>
          </a:xfrm>
        </p:grpSpPr>
        <p:sp>
          <p:nvSpPr>
            <p:cNvPr name="Freeform 3" id="3"/>
            <p:cNvSpPr/>
            <p:nvPr/>
          </p:nvSpPr>
          <p:spPr>
            <a:xfrm flipH="false" flipV="false" rot="0">
              <a:off x="9525" y="9525"/>
              <a:ext cx="6067171" cy="3612007"/>
            </a:xfrm>
            <a:custGeom>
              <a:avLst/>
              <a:gdLst/>
              <a:ahLst/>
              <a:cxnLst/>
              <a:rect r="r" b="b" t="t" l="l"/>
              <a:pathLst>
                <a:path h="3612007" w="6067171">
                  <a:moveTo>
                    <a:pt x="0" y="232029"/>
                  </a:moveTo>
                  <a:cubicBezTo>
                    <a:pt x="0" y="103886"/>
                    <a:pt x="104140" y="0"/>
                    <a:pt x="232537" y="0"/>
                  </a:cubicBezTo>
                  <a:lnTo>
                    <a:pt x="5834634" y="0"/>
                  </a:lnTo>
                  <a:cubicBezTo>
                    <a:pt x="5963031" y="0"/>
                    <a:pt x="6067171" y="103886"/>
                    <a:pt x="6067171" y="232029"/>
                  </a:cubicBezTo>
                  <a:lnTo>
                    <a:pt x="6067171" y="3379978"/>
                  </a:lnTo>
                  <a:cubicBezTo>
                    <a:pt x="6067171" y="3508121"/>
                    <a:pt x="5963031" y="3612007"/>
                    <a:pt x="5834634" y="3612007"/>
                  </a:cubicBezTo>
                  <a:lnTo>
                    <a:pt x="232537" y="3612007"/>
                  </a:lnTo>
                  <a:cubicBezTo>
                    <a:pt x="104140" y="3612007"/>
                    <a:pt x="0" y="3508121"/>
                    <a:pt x="0" y="3379978"/>
                  </a:cubicBezTo>
                  <a:close/>
                </a:path>
              </a:pathLst>
            </a:custGeom>
            <a:solidFill>
              <a:srgbClr val="E9F1EE"/>
            </a:solidFill>
          </p:spPr>
        </p:sp>
        <p:sp>
          <p:nvSpPr>
            <p:cNvPr name="Freeform 4" id="4"/>
            <p:cNvSpPr/>
            <p:nvPr/>
          </p:nvSpPr>
          <p:spPr>
            <a:xfrm flipH="false" flipV="false" rot="0">
              <a:off x="0" y="0"/>
              <a:ext cx="6086221" cy="3631057"/>
            </a:xfrm>
            <a:custGeom>
              <a:avLst/>
              <a:gdLst/>
              <a:ahLst/>
              <a:cxnLst/>
              <a:rect r="r" b="b" t="t" l="l"/>
              <a:pathLst>
                <a:path h="3631057" w="6086221">
                  <a:moveTo>
                    <a:pt x="0" y="241554"/>
                  </a:moveTo>
                  <a:cubicBezTo>
                    <a:pt x="0" y="108204"/>
                    <a:pt x="108458" y="0"/>
                    <a:pt x="242062" y="0"/>
                  </a:cubicBezTo>
                  <a:lnTo>
                    <a:pt x="5844159" y="0"/>
                  </a:lnTo>
                  <a:lnTo>
                    <a:pt x="5844159" y="9525"/>
                  </a:lnTo>
                  <a:lnTo>
                    <a:pt x="5844159" y="0"/>
                  </a:lnTo>
                  <a:cubicBezTo>
                    <a:pt x="5977890" y="0"/>
                    <a:pt x="6086221" y="108204"/>
                    <a:pt x="6086221" y="241554"/>
                  </a:cubicBezTo>
                  <a:lnTo>
                    <a:pt x="6076696" y="241554"/>
                  </a:lnTo>
                  <a:lnTo>
                    <a:pt x="6086221" y="241554"/>
                  </a:lnTo>
                  <a:lnTo>
                    <a:pt x="6086221" y="3389503"/>
                  </a:lnTo>
                  <a:lnTo>
                    <a:pt x="6076696" y="3389503"/>
                  </a:lnTo>
                  <a:lnTo>
                    <a:pt x="6086221" y="3389503"/>
                  </a:lnTo>
                  <a:cubicBezTo>
                    <a:pt x="6086221" y="3522980"/>
                    <a:pt x="5977763" y="3631057"/>
                    <a:pt x="5844159" y="3631057"/>
                  </a:cubicBezTo>
                  <a:lnTo>
                    <a:pt x="5844159" y="3621532"/>
                  </a:lnTo>
                  <a:lnTo>
                    <a:pt x="5844159" y="3631057"/>
                  </a:lnTo>
                  <a:lnTo>
                    <a:pt x="242062" y="3631057"/>
                  </a:lnTo>
                  <a:lnTo>
                    <a:pt x="242062" y="3621532"/>
                  </a:lnTo>
                  <a:lnTo>
                    <a:pt x="242062" y="3631057"/>
                  </a:lnTo>
                  <a:cubicBezTo>
                    <a:pt x="108458" y="3631057"/>
                    <a:pt x="0" y="3522853"/>
                    <a:pt x="0" y="3389503"/>
                  </a:cubicBezTo>
                  <a:lnTo>
                    <a:pt x="0" y="241554"/>
                  </a:lnTo>
                  <a:lnTo>
                    <a:pt x="9525" y="241554"/>
                  </a:lnTo>
                  <a:lnTo>
                    <a:pt x="0" y="241554"/>
                  </a:lnTo>
                  <a:moveTo>
                    <a:pt x="19050" y="241554"/>
                  </a:moveTo>
                  <a:lnTo>
                    <a:pt x="19050" y="3389503"/>
                  </a:lnTo>
                  <a:lnTo>
                    <a:pt x="9525" y="3389503"/>
                  </a:lnTo>
                  <a:lnTo>
                    <a:pt x="19050" y="3389503"/>
                  </a:lnTo>
                  <a:cubicBezTo>
                    <a:pt x="19050" y="3512439"/>
                    <a:pt x="118872" y="3612007"/>
                    <a:pt x="242062" y="3612007"/>
                  </a:cubicBezTo>
                  <a:lnTo>
                    <a:pt x="5844159" y="3612007"/>
                  </a:lnTo>
                  <a:cubicBezTo>
                    <a:pt x="5967349" y="3612007"/>
                    <a:pt x="6067171" y="3512312"/>
                    <a:pt x="6067171" y="3389503"/>
                  </a:cubicBezTo>
                  <a:lnTo>
                    <a:pt x="6067171" y="241554"/>
                  </a:lnTo>
                  <a:cubicBezTo>
                    <a:pt x="6067171" y="118618"/>
                    <a:pt x="5967349" y="19050"/>
                    <a:pt x="5844159" y="19050"/>
                  </a:cubicBezTo>
                  <a:lnTo>
                    <a:pt x="242062" y="19050"/>
                  </a:lnTo>
                  <a:lnTo>
                    <a:pt x="242062" y="9525"/>
                  </a:lnTo>
                  <a:lnTo>
                    <a:pt x="242062" y="19050"/>
                  </a:lnTo>
                  <a:cubicBezTo>
                    <a:pt x="118872" y="19050"/>
                    <a:pt x="19050" y="118745"/>
                    <a:pt x="19050" y="241554"/>
                  </a:cubicBezTo>
                  <a:close/>
                </a:path>
              </a:pathLst>
            </a:custGeom>
            <a:solidFill>
              <a:srgbClr val="E9F1EE"/>
            </a:solidFill>
          </p:spPr>
        </p:sp>
      </p:grpSp>
      <p:grpSp>
        <p:nvGrpSpPr>
          <p:cNvPr name="Group 5" id="5"/>
          <p:cNvGrpSpPr/>
          <p:nvPr/>
        </p:nvGrpSpPr>
        <p:grpSpPr>
          <a:xfrm rot="0">
            <a:off x="315225" y="297450"/>
            <a:ext cx="17657550" cy="827550"/>
            <a:chOff x="0" y="0"/>
            <a:chExt cx="23543400" cy="1103400"/>
          </a:xfrm>
        </p:grpSpPr>
        <p:sp>
          <p:nvSpPr>
            <p:cNvPr name="Freeform 6" id="6"/>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7" id="7"/>
          <p:cNvGrpSpPr/>
          <p:nvPr/>
        </p:nvGrpSpPr>
        <p:grpSpPr>
          <a:xfrm rot="0">
            <a:off x="516000" y="354600"/>
            <a:ext cx="7576200" cy="781088"/>
            <a:chOff x="0" y="0"/>
            <a:chExt cx="10101600" cy="1041451"/>
          </a:xfrm>
        </p:grpSpPr>
        <p:sp>
          <p:nvSpPr>
            <p:cNvPr name="Freeform 8" id="8"/>
            <p:cNvSpPr/>
            <p:nvPr/>
          </p:nvSpPr>
          <p:spPr>
            <a:xfrm flipH="false" flipV="false" rot="0">
              <a:off x="0" y="0"/>
              <a:ext cx="10101600" cy="1041451"/>
            </a:xfrm>
            <a:custGeom>
              <a:avLst/>
              <a:gdLst/>
              <a:ahLst/>
              <a:cxnLst/>
              <a:rect r="r" b="b" t="t" l="l"/>
              <a:pathLst>
                <a:path h="1041451" w="10101600">
                  <a:moveTo>
                    <a:pt x="0" y="0"/>
                  </a:moveTo>
                  <a:lnTo>
                    <a:pt x="10101600" y="0"/>
                  </a:lnTo>
                  <a:lnTo>
                    <a:pt x="10101600" y="1041451"/>
                  </a:lnTo>
                  <a:lnTo>
                    <a:pt x="0" y="1041451"/>
                  </a:lnTo>
                  <a:close/>
                </a:path>
              </a:pathLst>
            </a:custGeom>
            <a:solidFill>
              <a:srgbClr val="000000">
                <a:alpha val="0"/>
              </a:srgbClr>
            </a:solidFill>
          </p:spPr>
        </p:sp>
        <p:sp>
          <p:nvSpPr>
            <p:cNvPr name="TextBox 9" id="9"/>
            <p:cNvSpPr txBox="true"/>
            <p:nvPr/>
          </p:nvSpPr>
          <p:spPr>
            <a:xfrm>
              <a:off x="0" y="-19050"/>
              <a:ext cx="10101600" cy="1060501"/>
            </a:xfrm>
            <a:prstGeom prst="rect">
              <a:avLst/>
            </a:prstGeom>
          </p:spPr>
          <p:txBody>
            <a:bodyPr anchor="t" rtlCol="false" tIns="0" lIns="0" bIns="0" rIns="0"/>
            <a:lstStyle/>
            <a:p>
              <a:pPr algn="l">
                <a:lnSpc>
                  <a:spcPts val="3779"/>
                </a:lnSpc>
              </a:pPr>
              <a:r>
                <a:rPr lang="en-US" sz="3150">
                  <a:solidFill>
                    <a:srgbClr val="000000"/>
                  </a:solidFill>
                  <a:latin typeface="Poppins"/>
                  <a:ea typeface="Poppins"/>
                  <a:cs typeface="Poppins"/>
                  <a:sym typeface="Poppins"/>
                </a:rPr>
                <a:t>Accepting</a:t>
              </a:r>
              <a:r>
                <a:rPr lang="en-US" sz="3150">
                  <a:solidFill>
                    <a:srgbClr val="000000"/>
                  </a:solidFill>
                  <a:latin typeface="Poppins"/>
                  <a:ea typeface="Poppins"/>
                  <a:cs typeface="Poppins"/>
                  <a:sym typeface="Poppins"/>
                </a:rPr>
                <a:t> a Donation</a:t>
              </a:r>
            </a:p>
          </p:txBody>
        </p:sp>
      </p:grpSp>
      <p:sp>
        <p:nvSpPr>
          <p:cNvPr name="Freeform 10" id="10"/>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3"/>
            <a:stretch>
              <a:fillRect l="0" t="0" r="-1" b="0"/>
            </a:stretch>
          </a:blipFill>
        </p:spPr>
      </p:sp>
      <p:grpSp>
        <p:nvGrpSpPr>
          <p:cNvPr name="Group 11" id="11"/>
          <p:cNvGrpSpPr/>
          <p:nvPr/>
        </p:nvGrpSpPr>
        <p:grpSpPr>
          <a:xfrm rot="0">
            <a:off x="2168304" y="2116425"/>
            <a:ext cx="3226950" cy="1318108"/>
            <a:chOff x="0" y="0"/>
            <a:chExt cx="4302600" cy="1757477"/>
          </a:xfrm>
        </p:grpSpPr>
        <p:sp>
          <p:nvSpPr>
            <p:cNvPr name="Freeform 12" id="12"/>
            <p:cNvSpPr/>
            <p:nvPr/>
          </p:nvSpPr>
          <p:spPr>
            <a:xfrm flipH="false" flipV="false" rot="0">
              <a:off x="0" y="0"/>
              <a:ext cx="4302600" cy="1757477"/>
            </a:xfrm>
            <a:custGeom>
              <a:avLst/>
              <a:gdLst/>
              <a:ahLst/>
              <a:cxnLst/>
              <a:rect r="r" b="b" t="t" l="l"/>
              <a:pathLst>
                <a:path h="1757477" w="4302600">
                  <a:moveTo>
                    <a:pt x="0" y="0"/>
                  </a:moveTo>
                  <a:lnTo>
                    <a:pt x="4302600" y="0"/>
                  </a:lnTo>
                  <a:lnTo>
                    <a:pt x="4302600" y="1757477"/>
                  </a:lnTo>
                  <a:lnTo>
                    <a:pt x="0" y="1757477"/>
                  </a:lnTo>
                  <a:close/>
                </a:path>
              </a:pathLst>
            </a:custGeom>
            <a:solidFill>
              <a:srgbClr val="000000">
                <a:alpha val="0"/>
              </a:srgbClr>
            </a:solidFill>
          </p:spPr>
        </p:sp>
        <p:sp>
          <p:nvSpPr>
            <p:cNvPr name="TextBox 13" id="13"/>
            <p:cNvSpPr txBox="true"/>
            <p:nvPr/>
          </p:nvSpPr>
          <p:spPr>
            <a:xfrm>
              <a:off x="0" y="-19050"/>
              <a:ext cx="4302600" cy="1776527"/>
            </a:xfrm>
            <a:prstGeom prst="rect">
              <a:avLst/>
            </a:prstGeom>
          </p:spPr>
          <p:txBody>
            <a:bodyPr anchor="t" rtlCol="false" tIns="0" lIns="0" bIns="0" rIns="0"/>
            <a:lstStyle/>
            <a:p>
              <a:pPr algn="ctr">
                <a:lnSpc>
                  <a:spcPts val="2879"/>
                </a:lnSpc>
              </a:pPr>
              <a:r>
                <a:rPr lang="en-US" sz="2400">
                  <a:solidFill>
                    <a:srgbClr val="000000"/>
                  </a:solidFill>
                  <a:latin typeface="Poppins"/>
                  <a:ea typeface="Poppins"/>
                  <a:cs typeface="Poppins"/>
                  <a:sym typeface="Poppins"/>
                </a:rPr>
                <a:t>In the Careit app, select </a:t>
              </a:r>
              <a:r>
                <a:rPr lang="en-US" sz="2400">
                  <a:solidFill>
                    <a:srgbClr val="027D5A"/>
                  </a:solidFill>
                  <a:latin typeface="Poppins"/>
                  <a:ea typeface="Poppins"/>
                  <a:cs typeface="Poppins"/>
                  <a:sym typeface="Poppins"/>
                </a:rPr>
                <a:t>Find Donations</a:t>
              </a:r>
            </a:p>
          </p:txBody>
        </p:sp>
      </p:grpSp>
      <p:grpSp>
        <p:nvGrpSpPr>
          <p:cNvPr name="Group 14" id="14"/>
          <p:cNvGrpSpPr/>
          <p:nvPr/>
        </p:nvGrpSpPr>
        <p:grpSpPr>
          <a:xfrm rot="0">
            <a:off x="6861656" y="1659281"/>
            <a:ext cx="4564688" cy="2723288"/>
            <a:chOff x="0" y="0"/>
            <a:chExt cx="6086250" cy="3631050"/>
          </a:xfrm>
        </p:grpSpPr>
        <p:sp>
          <p:nvSpPr>
            <p:cNvPr name="Freeform 15" id="15"/>
            <p:cNvSpPr/>
            <p:nvPr/>
          </p:nvSpPr>
          <p:spPr>
            <a:xfrm flipH="false" flipV="false" rot="0">
              <a:off x="9525" y="9525"/>
              <a:ext cx="6067171" cy="3612007"/>
            </a:xfrm>
            <a:custGeom>
              <a:avLst/>
              <a:gdLst/>
              <a:ahLst/>
              <a:cxnLst/>
              <a:rect r="r" b="b" t="t" l="l"/>
              <a:pathLst>
                <a:path h="3612007" w="6067171">
                  <a:moveTo>
                    <a:pt x="0" y="232029"/>
                  </a:moveTo>
                  <a:cubicBezTo>
                    <a:pt x="0" y="103886"/>
                    <a:pt x="104140" y="0"/>
                    <a:pt x="232537" y="0"/>
                  </a:cubicBezTo>
                  <a:lnTo>
                    <a:pt x="5834634" y="0"/>
                  </a:lnTo>
                  <a:cubicBezTo>
                    <a:pt x="5963031" y="0"/>
                    <a:pt x="6067171" y="103886"/>
                    <a:pt x="6067171" y="232029"/>
                  </a:cubicBezTo>
                  <a:lnTo>
                    <a:pt x="6067171" y="3379978"/>
                  </a:lnTo>
                  <a:cubicBezTo>
                    <a:pt x="6067171" y="3508121"/>
                    <a:pt x="5963031" y="3612007"/>
                    <a:pt x="5834634" y="3612007"/>
                  </a:cubicBezTo>
                  <a:lnTo>
                    <a:pt x="232537" y="3612007"/>
                  </a:lnTo>
                  <a:cubicBezTo>
                    <a:pt x="104140" y="3612007"/>
                    <a:pt x="0" y="3508121"/>
                    <a:pt x="0" y="3379978"/>
                  </a:cubicBezTo>
                  <a:close/>
                </a:path>
              </a:pathLst>
            </a:custGeom>
            <a:solidFill>
              <a:srgbClr val="E9F1EE"/>
            </a:solidFill>
          </p:spPr>
        </p:sp>
        <p:sp>
          <p:nvSpPr>
            <p:cNvPr name="Freeform 16" id="16"/>
            <p:cNvSpPr/>
            <p:nvPr/>
          </p:nvSpPr>
          <p:spPr>
            <a:xfrm flipH="false" flipV="false" rot="0">
              <a:off x="0" y="0"/>
              <a:ext cx="6086221" cy="3631057"/>
            </a:xfrm>
            <a:custGeom>
              <a:avLst/>
              <a:gdLst/>
              <a:ahLst/>
              <a:cxnLst/>
              <a:rect r="r" b="b" t="t" l="l"/>
              <a:pathLst>
                <a:path h="3631057" w="6086221">
                  <a:moveTo>
                    <a:pt x="0" y="241554"/>
                  </a:moveTo>
                  <a:cubicBezTo>
                    <a:pt x="0" y="108204"/>
                    <a:pt x="108458" y="0"/>
                    <a:pt x="242062" y="0"/>
                  </a:cubicBezTo>
                  <a:lnTo>
                    <a:pt x="5844159" y="0"/>
                  </a:lnTo>
                  <a:lnTo>
                    <a:pt x="5844159" y="9525"/>
                  </a:lnTo>
                  <a:lnTo>
                    <a:pt x="5844159" y="0"/>
                  </a:lnTo>
                  <a:cubicBezTo>
                    <a:pt x="5977890" y="0"/>
                    <a:pt x="6086221" y="108204"/>
                    <a:pt x="6086221" y="241554"/>
                  </a:cubicBezTo>
                  <a:lnTo>
                    <a:pt x="6076696" y="241554"/>
                  </a:lnTo>
                  <a:lnTo>
                    <a:pt x="6086221" y="241554"/>
                  </a:lnTo>
                  <a:lnTo>
                    <a:pt x="6086221" y="3389503"/>
                  </a:lnTo>
                  <a:lnTo>
                    <a:pt x="6076696" y="3389503"/>
                  </a:lnTo>
                  <a:lnTo>
                    <a:pt x="6086221" y="3389503"/>
                  </a:lnTo>
                  <a:cubicBezTo>
                    <a:pt x="6086221" y="3522980"/>
                    <a:pt x="5977763" y="3631057"/>
                    <a:pt x="5844159" y="3631057"/>
                  </a:cubicBezTo>
                  <a:lnTo>
                    <a:pt x="5844159" y="3621532"/>
                  </a:lnTo>
                  <a:lnTo>
                    <a:pt x="5844159" y="3631057"/>
                  </a:lnTo>
                  <a:lnTo>
                    <a:pt x="242062" y="3631057"/>
                  </a:lnTo>
                  <a:lnTo>
                    <a:pt x="242062" y="3621532"/>
                  </a:lnTo>
                  <a:lnTo>
                    <a:pt x="242062" y="3631057"/>
                  </a:lnTo>
                  <a:cubicBezTo>
                    <a:pt x="108458" y="3631057"/>
                    <a:pt x="0" y="3522853"/>
                    <a:pt x="0" y="3389503"/>
                  </a:cubicBezTo>
                  <a:lnTo>
                    <a:pt x="0" y="241554"/>
                  </a:lnTo>
                  <a:lnTo>
                    <a:pt x="9525" y="241554"/>
                  </a:lnTo>
                  <a:lnTo>
                    <a:pt x="0" y="241554"/>
                  </a:lnTo>
                  <a:moveTo>
                    <a:pt x="19050" y="241554"/>
                  </a:moveTo>
                  <a:lnTo>
                    <a:pt x="19050" y="3389503"/>
                  </a:lnTo>
                  <a:lnTo>
                    <a:pt x="9525" y="3389503"/>
                  </a:lnTo>
                  <a:lnTo>
                    <a:pt x="19050" y="3389503"/>
                  </a:lnTo>
                  <a:cubicBezTo>
                    <a:pt x="19050" y="3512439"/>
                    <a:pt x="118872" y="3612007"/>
                    <a:pt x="242062" y="3612007"/>
                  </a:cubicBezTo>
                  <a:lnTo>
                    <a:pt x="5844159" y="3612007"/>
                  </a:lnTo>
                  <a:cubicBezTo>
                    <a:pt x="5967349" y="3612007"/>
                    <a:pt x="6067171" y="3512312"/>
                    <a:pt x="6067171" y="3389503"/>
                  </a:cubicBezTo>
                  <a:lnTo>
                    <a:pt x="6067171" y="241554"/>
                  </a:lnTo>
                  <a:cubicBezTo>
                    <a:pt x="6067171" y="118618"/>
                    <a:pt x="5967349" y="19050"/>
                    <a:pt x="5844159" y="19050"/>
                  </a:cubicBezTo>
                  <a:lnTo>
                    <a:pt x="242062" y="19050"/>
                  </a:lnTo>
                  <a:lnTo>
                    <a:pt x="242062" y="9525"/>
                  </a:lnTo>
                  <a:lnTo>
                    <a:pt x="242062" y="19050"/>
                  </a:lnTo>
                  <a:cubicBezTo>
                    <a:pt x="118872" y="19050"/>
                    <a:pt x="19050" y="118745"/>
                    <a:pt x="19050" y="241554"/>
                  </a:cubicBezTo>
                  <a:close/>
                </a:path>
              </a:pathLst>
            </a:custGeom>
            <a:solidFill>
              <a:srgbClr val="E9F1EE"/>
            </a:solidFill>
          </p:spPr>
        </p:sp>
      </p:grpSp>
      <p:grpSp>
        <p:nvGrpSpPr>
          <p:cNvPr name="Group 17" id="17"/>
          <p:cNvGrpSpPr/>
          <p:nvPr/>
        </p:nvGrpSpPr>
        <p:grpSpPr>
          <a:xfrm rot="0">
            <a:off x="6868800" y="2116425"/>
            <a:ext cx="4550400" cy="1318108"/>
            <a:chOff x="0" y="0"/>
            <a:chExt cx="6067200" cy="1757477"/>
          </a:xfrm>
        </p:grpSpPr>
        <p:sp>
          <p:nvSpPr>
            <p:cNvPr name="Freeform 18" id="18"/>
            <p:cNvSpPr/>
            <p:nvPr/>
          </p:nvSpPr>
          <p:spPr>
            <a:xfrm flipH="false" flipV="false" rot="0">
              <a:off x="0" y="0"/>
              <a:ext cx="6067200" cy="1757477"/>
            </a:xfrm>
            <a:custGeom>
              <a:avLst/>
              <a:gdLst/>
              <a:ahLst/>
              <a:cxnLst/>
              <a:rect r="r" b="b" t="t" l="l"/>
              <a:pathLst>
                <a:path h="1757477" w="6067200">
                  <a:moveTo>
                    <a:pt x="0" y="0"/>
                  </a:moveTo>
                  <a:lnTo>
                    <a:pt x="6067200" y="0"/>
                  </a:lnTo>
                  <a:lnTo>
                    <a:pt x="6067200" y="1757477"/>
                  </a:lnTo>
                  <a:lnTo>
                    <a:pt x="0" y="1757477"/>
                  </a:lnTo>
                  <a:close/>
                </a:path>
              </a:pathLst>
            </a:custGeom>
            <a:solidFill>
              <a:srgbClr val="000000">
                <a:alpha val="0"/>
              </a:srgbClr>
            </a:solidFill>
          </p:spPr>
        </p:sp>
        <p:sp>
          <p:nvSpPr>
            <p:cNvPr name="TextBox 19" id="19"/>
            <p:cNvSpPr txBox="true"/>
            <p:nvPr/>
          </p:nvSpPr>
          <p:spPr>
            <a:xfrm>
              <a:off x="0" y="-19050"/>
              <a:ext cx="6067200" cy="1776527"/>
            </a:xfrm>
            <a:prstGeom prst="rect">
              <a:avLst/>
            </a:prstGeom>
          </p:spPr>
          <p:txBody>
            <a:bodyPr anchor="t" rtlCol="false" tIns="0" lIns="0" bIns="0" rIns="0"/>
            <a:lstStyle/>
            <a:p>
              <a:pPr algn="ctr">
                <a:lnSpc>
                  <a:spcPts val="2879"/>
                </a:lnSpc>
              </a:pPr>
              <a:r>
                <a:rPr lang="en-US" sz="2400">
                  <a:solidFill>
                    <a:srgbClr val="000000"/>
                  </a:solidFill>
                  <a:latin typeface="Poppins"/>
                  <a:ea typeface="Poppins"/>
                  <a:cs typeface="Poppins"/>
                  <a:sym typeface="Poppins"/>
                </a:rPr>
                <a:t>Check details. </a:t>
              </a:r>
            </a:p>
            <a:p>
              <a:pPr algn="ctr">
                <a:lnSpc>
                  <a:spcPts val="2879"/>
                </a:lnSpc>
              </a:pPr>
              <a:r>
                <a:rPr lang="en-US" sz="2400">
                  <a:solidFill>
                    <a:srgbClr val="027D5A"/>
                  </a:solidFill>
                  <a:latin typeface="Poppins"/>
                  <a:ea typeface="Poppins"/>
                  <a:cs typeface="Poppins"/>
                  <a:sym typeface="Poppins"/>
                </a:rPr>
                <a:t>Only reserve donations you can rescue! </a:t>
              </a:r>
            </a:p>
          </p:txBody>
        </p:sp>
      </p:grpSp>
      <p:grpSp>
        <p:nvGrpSpPr>
          <p:cNvPr name="Group 20" id="20"/>
          <p:cNvGrpSpPr/>
          <p:nvPr/>
        </p:nvGrpSpPr>
        <p:grpSpPr>
          <a:xfrm rot="0">
            <a:off x="12098809" y="1659281"/>
            <a:ext cx="4564688" cy="2723288"/>
            <a:chOff x="0" y="0"/>
            <a:chExt cx="6086250" cy="3631050"/>
          </a:xfrm>
        </p:grpSpPr>
        <p:sp>
          <p:nvSpPr>
            <p:cNvPr name="Freeform 21" id="21"/>
            <p:cNvSpPr/>
            <p:nvPr/>
          </p:nvSpPr>
          <p:spPr>
            <a:xfrm flipH="false" flipV="false" rot="0">
              <a:off x="9525" y="9525"/>
              <a:ext cx="6067171" cy="3612007"/>
            </a:xfrm>
            <a:custGeom>
              <a:avLst/>
              <a:gdLst/>
              <a:ahLst/>
              <a:cxnLst/>
              <a:rect r="r" b="b" t="t" l="l"/>
              <a:pathLst>
                <a:path h="3612007" w="6067171">
                  <a:moveTo>
                    <a:pt x="0" y="232029"/>
                  </a:moveTo>
                  <a:cubicBezTo>
                    <a:pt x="0" y="103886"/>
                    <a:pt x="104140" y="0"/>
                    <a:pt x="232537" y="0"/>
                  </a:cubicBezTo>
                  <a:lnTo>
                    <a:pt x="5834634" y="0"/>
                  </a:lnTo>
                  <a:cubicBezTo>
                    <a:pt x="5963031" y="0"/>
                    <a:pt x="6067171" y="103886"/>
                    <a:pt x="6067171" y="232029"/>
                  </a:cubicBezTo>
                  <a:lnTo>
                    <a:pt x="6067171" y="3379978"/>
                  </a:lnTo>
                  <a:cubicBezTo>
                    <a:pt x="6067171" y="3508121"/>
                    <a:pt x="5963031" y="3612007"/>
                    <a:pt x="5834634" y="3612007"/>
                  </a:cubicBezTo>
                  <a:lnTo>
                    <a:pt x="232537" y="3612007"/>
                  </a:lnTo>
                  <a:cubicBezTo>
                    <a:pt x="104140" y="3612007"/>
                    <a:pt x="0" y="3508121"/>
                    <a:pt x="0" y="3379978"/>
                  </a:cubicBezTo>
                  <a:close/>
                </a:path>
              </a:pathLst>
            </a:custGeom>
            <a:solidFill>
              <a:srgbClr val="E9F1EE"/>
            </a:solidFill>
          </p:spPr>
        </p:sp>
        <p:sp>
          <p:nvSpPr>
            <p:cNvPr name="Freeform 22" id="22"/>
            <p:cNvSpPr/>
            <p:nvPr/>
          </p:nvSpPr>
          <p:spPr>
            <a:xfrm flipH="false" flipV="false" rot="0">
              <a:off x="0" y="0"/>
              <a:ext cx="6086221" cy="3631057"/>
            </a:xfrm>
            <a:custGeom>
              <a:avLst/>
              <a:gdLst/>
              <a:ahLst/>
              <a:cxnLst/>
              <a:rect r="r" b="b" t="t" l="l"/>
              <a:pathLst>
                <a:path h="3631057" w="6086221">
                  <a:moveTo>
                    <a:pt x="0" y="241554"/>
                  </a:moveTo>
                  <a:cubicBezTo>
                    <a:pt x="0" y="108204"/>
                    <a:pt x="108458" y="0"/>
                    <a:pt x="242062" y="0"/>
                  </a:cubicBezTo>
                  <a:lnTo>
                    <a:pt x="5844159" y="0"/>
                  </a:lnTo>
                  <a:lnTo>
                    <a:pt x="5844159" y="9525"/>
                  </a:lnTo>
                  <a:lnTo>
                    <a:pt x="5844159" y="0"/>
                  </a:lnTo>
                  <a:cubicBezTo>
                    <a:pt x="5977890" y="0"/>
                    <a:pt x="6086221" y="108204"/>
                    <a:pt x="6086221" y="241554"/>
                  </a:cubicBezTo>
                  <a:lnTo>
                    <a:pt x="6076696" y="241554"/>
                  </a:lnTo>
                  <a:lnTo>
                    <a:pt x="6086221" y="241554"/>
                  </a:lnTo>
                  <a:lnTo>
                    <a:pt x="6086221" y="3389503"/>
                  </a:lnTo>
                  <a:lnTo>
                    <a:pt x="6076696" y="3389503"/>
                  </a:lnTo>
                  <a:lnTo>
                    <a:pt x="6086221" y="3389503"/>
                  </a:lnTo>
                  <a:cubicBezTo>
                    <a:pt x="6086221" y="3522980"/>
                    <a:pt x="5977763" y="3631057"/>
                    <a:pt x="5844159" y="3631057"/>
                  </a:cubicBezTo>
                  <a:lnTo>
                    <a:pt x="5844159" y="3621532"/>
                  </a:lnTo>
                  <a:lnTo>
                    <a:pt x="5844159" y="3631057"/>
                  </a:lnTo>
                  <a:lnTo>
                    <a:pt x="242062" y="3631057"/>
                  </a:lnTo>
                  <a:lnTo>
                    <a:pt x="242062" y="3621532"/>
                  </a:lnTo>
                  <a:lnTo>
                    <a:pt x="242062" y="3631057"/>
                  </a:lnTo>
                  <a:cubicBezTo>
                    <a:pt x="108458" y="3631057"/>
                    <a:pt x="0" y="3522853"/>
                    <a:pt x="0" y="3389503"/>
                  </a:cubicBezTo>
                  <a:lnTo>
                    <a:pt x="0" y="241554"/>
                  </a:lnTo>
                  <a:lnTo>
                    <a:pt x="9525" y="241554"/>
                  </a:lnTo>
                  <a:lnTo>
                    <a:pt x="0" y="241554"/>
                  </a:lnTo>
                  <a:moveTo>
                    <a:pt x="19050" y="241554"/>
                  </a:moveTo>
                  <a:lnTo>
                    <a:pt x="19050" y="3389503"/>
                  </a:lnTo>
                  <a:lnTo>
                    <a:pt x="9525" y="3389503"/>
                  </a:lnTo>
                  <a:lnTo>
                    <a:pt x="19050" y="3389503"/>
                  </a:lnTo>
                  <a:cubicBezTo>
                    <a:pt x="19050" y="3512439"/>
                    <a:pt x="118872" y="3612007"/>
                    <a:pt x="242062" y="3612007"/>
                  </a:cubicBezTo>
                  <a:lnTo>
                    <a:pt x="5844159" y="3612007"/>
                  </a:lnTo>
                  <a:cubicBezTo>
                    <a:pt x="5967349" y="3612007"/>
                    <a:pt x="6067171" y="3512312"/>
                    <a:pt x="6067171" y="3389503"/>
                  </a:cubicBezTo>
                  <a:lnTo>
                    <a:pt x="6067171" y="241554"/>
                  </a:lnTo>
                  <a:cubicBezTo>
                    <a:pt x="6067171" y="118618"/>
                    <a:pt x="5967349" y="19050"/>
                    <a:pt x="5844159" y="19050"/>
                  </a:cubicBezTo>
                  <a:lnTo>
                    <a:pt x="242062" y="19050"/>
                  </a:lnTo>
                  <a:lnTo>
                    <a:pt x="242062" y="9525"/>
                  </a:lnTo>
                  <a:lnTo>
                    <a:pt x="242062" y="19050"/>
                  </a:lnTo>
                  <a:cubicBezTo>
                    <a:pt x="118872" y="19050"/>
                    <a:pt x="19050" y="118745"/>
                    <a:pt x="19050" y="241554"/>
                  </a:cubicBezTo>
                  <a:close/>
                </a:path>
              </a:pathLst>
            </a:custGeom>
            <a:solidFill>
              <a:srgbClr val="E9F1EE"/>
            </a:solidFill>
          </p:spPr>
        </p:sp>
      </p:grpSp>
      <p:grpSp>
        <p:nvGrpSpPr>
          <p:cNvPr name="Group 23" id="23"/>
          <p:cNvGrpSpPr/>
          <p:nvPr/>
        </p:nvGrpSpPr>
        <p:grpSpPr>
          <a:xfrm rot="0">
            <a:off x="12148762" y="2116425"/>
            <a:ext cx="4550400" cy="1015650"/>
            <a:chOff x="0" y="0"/>
            <a:chExt cx="6067200" cy="1354200"/>
          </a:xfrm>
        </p:grpSpPr>
        <p:sp>
          <p:nvSpPr>
            <p:cNvPr name="Freeform 24" id="24"/>
            <p:cNvSpPr/>
            <p:nvPr/>
          </p:nvSpPr>
          <p:spPr>
            <a:xfrm flipH="false" flipV="false" rot="0">
              <a:off x="0" y="0"/>
              <a:ext cx="6067200" cy="1354200"/>
            </a:xfrm>
            <a:custGeom>
              <a:avLst/>
              <a:gdLst/>
              <a:ahLst/>
              <a:cxnLst/>
              <a:rect r="r" b="b" t="t" l="l"/>
              <a:pathLst>
                <a:path h="1354200" w="6067200">
                  <a:moveTo>
                    <a:pt x="0" y="0"/>
                  </a:moveTo>
                  <a:lnTo>
                    <a:pt x="6067200" y="0"/>
                  </a:lnTo>
                  <a:lnTo>
                    <a:pt x="6067200" y="1354200"/>
                  </a:lnTo>
                  <a:lnTo>
                    <a:pt x="0" y="1354200"/>
                  </a:lnTo>
                  <a:close/>
                </a:path>
              </a:pathLst>
            </a:custGeom>
            <a:solidFill>
              <a:srgbClr val="000000">
                <a:alpha val="0"/>
              </a:srgbClr>
            </a:solidFill>
          </p:spPr>
        </p:sp>
        <p:sp>
          <p:nvSpPr>
            <p:cNvPr name="TextBox 25" id="25"/>
            <p:cNvSpPr txBox="true"/>
            <p:nvPr/>
          </p:nvSpPr>
          <p:spPr>
            <a:xfrm>
              <a:off x="0" y="-19050"/>
              <a:ext cx="6067200" cy="1373250"/>
            </a:xfrm>
            <a:prstGeom prst="rect">
              <a:avLst/>
            </a:prstGeom>
          </p:spPr>
          <p:txBody>
            <a:bodyPr anchor="t" rtlCol="false" tIns="0" lIns="0" bIns="0" rIns="0"/>
            <a:lstStyle/>
            <a:p>
              <a:pPr algn="ctr">
                <a:lnSpc>
                  <a:spcPts val="2879"/>
                </a:lnSpc>
              </a:pPr>
              <a:r>
                <a:rPr lang="en-US" sz="2400">
                  <a:solidFill>
                    <a:srgbClr val="000000"/>
                  </a:solidFill>
                  <a:latin typeface="Poppins"/>
                  <a:ea typeface="Poppins"/>
                  <a:cs typeface="Poppins"/>
                  <a:sym typeface="Poppins"/>
                </a:rPr>
                <a:t>Click </a:t>
              </a:r>
              <a:r>
                <a:rPr lang="en-US" sz="2400">
                  <a:solidFill>
                    <a:srgbClr val="027D5A"/>
                  </a:solidFill>
                  <a:latin typeface="Poppins"/>
                  <a:ea typeface="Poppins"/>
                  <a:cs typeface="Poppins"/>
                  <a:sym typeface="Poppins"/>
                </a:rPr>
                <a:t>BEGIN.</a:t>
              </a:r>
              <a:r>
                <a:rPr lang="en-US" sz="2400">
                  <a:solidFill>
                    <a:srgbClr val="000000"/>
                  </a:solidFill>
                  <a:latin typeface="Poppins"/>
                  <a:ea typeface="Poppins"/>
                  <a:cs typeface="Poppins"/>
                  <a:sym typeface="Poppins"/>
                </a:rPr>
                <a:t> Navigate to the pickup location.</a:t>
              </a:r>
            </a:p>
          </p:txBody>
        </p:sp>
      </p:grpSp>
      <p:grpSp>
        <p:nvGrpSpPr>
          <p:cNvPr name="Group 26" id="26"/>
          <p:cNvGrpSpPr/>
          <p:nvPr/>
        </p:nvGrpSpPr>
        <p:grpSpPr>
          <a:xfrm rot="0">
            <a:off x="3540129" y="1407562"/>
            <a:ext cx="483300" cy="483300"/>
            <a:chOff x="0" y="0"/>
            <a:chExt cx="644400" cy="644400"/>
          </a:xfrm>
        </p:grpSpPr>
        <p:sp>
          <p:nvSpPr>
            <p:cNvPr name="Freeform 27" id="27"/>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28" id="28"/>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1</a:t>
              </a:r>
            </a:p>
          </p:txBody>
        </p:sp>
      </p:grpSp>
      <p:grpSp>
        <p:nvGrpSpPr>
          <p:cNvPr name="Group 29" id="29"/>
          <p:cNvGrpSpPr/>
          <p:nvPr/>
        </p:nvGrpSpPr>
        <p:grpSpPr>
          <a:xfrm rot="0">
            <a:off x="8902312" y="1407562"/>
            <a:ext cx="483300" cy="483300"/>
            <a:chOff x="0" y="0"/>
            <a:chExt cx="644400" cy="644400"/>
          </a:xfrm>
        </p:grpSpPr>
        <p:sp>
          <p:nvSpPr>
            <p:cNvPr name="Freeform 30" id="30"/>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31" id="31"/>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2</a:t>
              </a:r>
            </a:p>
          </p:txBody>
        </p:sp>
      </p:grpSp>
      <p:grpSp>
        <p:nvGrpSpPr>
          <p:cNvPr name="Group 32" id="32"/>
          <p:cNvGrpSpPr/>
          <p:nvPr/>
        </p:nvGrpSpPr>
        <p:grpSpPr>
          <a:xfrm rot="0">
            <a:off x="14163862" y="1407562"/>
            <a:ext cx="483300" cy="483300"/>
            <a:chOff x="0" y="0"/>
            <a:chExt cx="644400" cy="644400"/>
          </a:xfrm>
        </p:grpSpPr>
        <p:sp>
          <p:nvSpPr>
            <p:cNvPr name="Freeform 33" id="33"/>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34" id="34"/>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3</a:t>
              </a:r>
            </a:p>
          </p:txBody>
        </p:sp>
      </p:grpSp>
      <p:sp>
        <p:nvSpPr>
          <p:cNvPr name="Freeform 35" id="35"/>
          <p:cNvSpPr/>
          <p:nvPr/>
        </p:nvSpPr>
        <p:spPr>
          <a:xfrm flipH="false" flipV="false" rot="0">
            <a:off x="16194375" y="8792025"/>
            <a:ext cx="1015761" cy="1015649"/>
          </a:xfrm>
          <a:custGeom>
            <a:avLst/>
            <a:gdLst/>
            <a:ahLst/>
            <a:cxnLst/>
            <a:rect r="r" b="b" t="t" l="l"/>
            <a:pathLst>
              <a:path h="1015649" w="1015761">
                <a:moveTo>
                  <a:pt x="0" y="0"/>
                </a:moveTo>
                <a:lnTo>
                  <a:pt x="1015761" y="0"/>
                </a:lnTo>
                <a:lnTo>
                  <a:pt x="1015761" y="1015649"/>
                </a:lnTo>
                <a:lnTo>
                  <a:pt x="0" y="1015649"/>
                </a:lnTo>
                <a:lnTo>
                  <a:pt x="0" y="0"/>
                </a:lnTo>
                <a:close/>
              </a:path>
            </a:pathLst>
          </a:custGeom>
          <a:blipFill>
            <a:blip r:embed="rId4"/>
            <a:stretch>
              <a:fillRect l="0" t="0" r="9" b="-1"/>
            </a:stretch>
          </a:blipFill>
        </p:spPr>
      </p:sp>
      <p:sp>
        <p:nvSpPr>
          <p:cNvPr name="Freeform 36" id="36"/>
          <p:cNvSpPr/>
          <p:nvPr/>
        </p:nvSpPr>
        <p:spPr>
          <a:xfrm flipH="false" flipV="false" rot="0">
            <a:off x="1765096" y="9488114"/>
            <a:ext cx="4033365" cy="214514"/>
          </a:xfrm>
          <a:custGeom>
            <a:avLst/>
            <a:gdLst/>
            <a:ahLst/>
            <a:cxnLst/>
            <a:rect r="r" b="b" t="t" l="l"/>
            <a:pathLst>
              <a:path h="214514" w="4033365">
                <a:moveTo>
                  <a:pt x="0" y="0"/>
                </a:moveTo>
                <a:lnTo>
                  <a:pt x="4033366" y="0"/>
                </a:lnTo>
                <a:lnTo>
                  <a:pt x="4033366" y="214514"/>
                </a:lnTo>
                <a:lnTo>
                  <a:pt x="0" y="214514"/>
                </a:lnTo>
                <a:lnTo>
                  <a:pt x="0" y="0"/>
                </a:lnTo>
                <a:close/>
              </a:path>
            </a:pathLst>
          </a:custGeom>
          <a:blipFill>
            <a:blip r:embed="rId5">
              <a:alphaModFix amt="39000"/>
            </a:blip>
            <a:stretch>
              <a:fillRect l="0" t="-7707" r="0" b="0"/>
            </a:stretch>
          </a:blipFill>
        </p:spPr>
      </p:sp>
      <p:sp>
        <p:nvSpPr>
          <p:cNvPr name="Freeform 37" id="37"/>
          <p:cNvSpPr/>
          <p:nvPr/>
        </p:nvSpPr>
        <p:spPr>
          <a:xfrm flipH="false" flipV="false" rot="0">
            <a:off x="7127280" y="9488114"/>
            <a:ext cx="4033365" cy="214514"/>
          </a:xfrm>
          <a:custGeom>
            <a:avLst/>
            <a:gdLst/>
            <a:ahLst/>
            <a:cxnLst/>
            <a:rect r="r" b="b" t="t" l="l"/>
            <a:pathLst>
              <a:path h="214514" w="4033365">
                <a:moveTo>
                  <a:pt x="0" y="0"/>
                </a:moveTo>
                <a:lnTo>
                  <a:pt x="4033365" y="0"/>
                </a:lnTo>
                <a:lnTo>
                  <a:pt x="4033365" y="214514"/>
                </a:lnTo>
                <a:lnTo>
                  <a:pt x="0" y="214514"/>
                </a:lnTo>
                <a:lnTo>
                  <a:pt x="0" y="0"/>
                </a:lnTo>
                <a:close/>
              </a:path>
            </a:pathLst>
          </a:custGeom>
          <a:blipFill>
            <a:blip r:embed="rId5">
              <a:alphaModFix amt="39000"/>
            </a:blip>
            <a:stretch>
              <a:fillRect l="0" t="-7707" r="0" b="0"/>
            </a:stretch>
          </a:blipFill>
        </p:spPr>
      </p:sp>
      <p:sp>
        <p:nvSpPr>
          <p:cNvPr name="Freeform 38" id="38"/>
          <p:cNvSpPr/>
          <p:nvPr/>
        </p:nvSpPr>
        <p:spPr>
          <a:xfrm flipH="false" flipV="false" rot="0">
            <a:off x="2430480" y="3409574"/>
            <a:ext cx="2702599" cy="5848726"/>
          </a:xfrm>
          <a:custGeom>
            <a:avLst/>
            <a:gdLst/>
            <a:ahLst/>
            <a:cxnLst/>
            <a:rect r="r" b="b" t="t" l="l"/>
            <a:pathLst>
              <a:path h="5848726" w="2702599">
                <a:moveTo>
                  <a:pt x="0" y="0"/>
                </a:moveTo>
                <a:lnTo>
                  <a:pt x="2702598" y="0"/>
                </a:lnTo>
                <a:lnTo>
                  <a:pt x="2702598" y="5848726"/>
                </a:lnTo>
                <a:lnTo>
                  <a:pt x="0" y="5848726"/>
                </a:lnTo>
                <a:lnTo>
                  <a:pt x="0" y="0"/>
                </a:lnTo>
                <a:close/>
              </a:path>
            </a:pathLst>
          </a:custGeom>
          <a:blipFill>
            <a:blip r:embed="rId6"/>
            <a:stretch>
              <a:fillRect l="0" t="0" r="0" b="0"/>
            </a:stretch>
          </a:blipFill>
        </p:spPr>
      </p:sp>
      <p:sp>
        <p:nvSpPr>
          <p:cNvPr name="Freeform 39" id="39"/>
          <p:cNvSpPr/>
          <p:nvPr/>
        </p:nvSpPr>
        <p:spPr>
          <a:xfrm flipH="false" flipV="false" rot="0">
            <a:off x="7798467" y="3434533"/>
            <a:ext cx="2691066" cy="5823767"/>
          </a:xfrm>
          <a:custGeom>
            <a:avLst/>
            <a:gdLst/>
            <a:ahLst/>
            <a:cxnLst/>
            <a:rect r="r" b="b" t="t" l="l"/>
            <a:pathLst>
              <a:path h="5823767" w="2691066">
                <a:moveTo>
                  <a:pt x="0" y="0"/>
                </a:moveTo>
                <a:lnTo>
                  <a:pt x="2691066" y="0"/>
                </a:lnTo>
                <a:lnTo>
                  <a:pt x="2691066" y="5823767"/>
                </a:lnTo>
                <a:lnTo>
                  <a:pt x="0" y="5823767"/>
                </a:lnTo>
                <a:lnTo>
                  <a:pt x="0" y="0"/>
                </a:lnTo>
                <a:close/>
              </a:path>
            </a:pathLst>
          </a:custGeom>
          <a:blipFill>
            <a:blip r:embed="rId7"/>
            <a:stretch>
              <a:fillRect l="0" t="0" r="0" b="0"/>
            </a:stretch>
          </a:blipFill>
        </p:spPr>
      </p:sp>
      <p:sp>
        <p:nvSpPr>
          <p:cNvPr name="Freeform 40" id="40"/>
          <p:cNvSpPr/>
          <p:nvPr/>
        </p:nvSpPr>
        <p:spPr>
          <a:xfrm flipH="false" flipV="false" rot="0">
            <a:off x="12407280" y="9488114"/>
            <a:ext cx="4033365" cy="214514"/>
          </a:xfrm>
          <a:custGeom>
            <a:avLst/>
            <a:gdLst/>
            <a:ahLst/>
            <a:cxnLst/>
            <a:rect r="r" b="b" t="t" l="l"/>
            <a:pathLst>
              <a:path h="214514" w="4033365">
                <a:moveTo>
                  <a:pt x="0" y="0"/>
                </a:moveTo>
                <a:lnTo>
                  <a:pt x="4033365" y="0"/>
                </a:lnTo>
                <a:lnTo>
                  <a:pt x="4033365" y="214514"/>
                </a:lnTo>
                <a:lnTo>
                  <a:pt x="0" y="214514"/>
                </a:lnTo>
                <a:lnTo>
                  <a:pt x="0" y="0"/>
                </a:lnTo>
                <a:close/>
              </a:path>
            </a:pathLst>
          </a:custGeom>
          <a:blipFill>
            <a:blip r:embed="rId5">
              <a:alphaModFix amt="39000"/>
            </a:blip>
            <a:stretch>
              <a:fillRect l="0" t="-7707" r="0" b="0"/>
            </a:stretch>
          </a:blipFill>
        </p:spPr>
      </p:sp>
      <p:sp>
        <p:nvSpPr>
          <p:cNvPr name="Freeform 41" id="41"/>
          <p:cNvSpPr/>
          <p:nvPr/>
        </p:nvSpPr>
        <p:spPr>
          <a:xfrm flipH="false" flipV="false" rot="0">
            <a:off x="13072663" y="3409574"/>
            <a:ext cx="2702599" cy="5848726"/>
          </a:xfrm>
          <a:custGeom>
            <a:avLst/>
            <a:gdLst/>
            <a:ahLst/>
            <a:cxnLst/>
            <a:rect r="r" b="b" t="t" l="l"/>
            <a:pathLst>
              <a:path h="5848726" w="2702599">
                <a:moveTo>
                  <a:pt x="0" y="0"/>
                </a:moveTo>
                <a:lnTo>
                  <a:pt x="2702599" y="0"/>
                </a:lnTo>
                <a:lnTo>
                  <a:pt x="2702599" y="5848726"/>
                </a:lnTo>
                <a:lnTo>
                  <a:pt x="0" y="5848726"/>
                </a:lnTo>
                <a:lnTo>
                  <a:pt x="0" y="0"/>
                </a:lnTo>
                <a:close/>
              </a:path>
            </a:pathLst>
          </a:custGeom>
          <a:blipFill>
            <a:blip r:embed="rId8"/>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99435" y="1659281"/>
            <a:ext cx="4564688" cy="2723288"/>
            <a:chOff x="0" y="0"/>
            <a:chExt cx="6086250" cy="3631050"/>
          </a:xfrm>
        </p:grpSpPr>
        <p:sp>
          <p:nvSpPr>
            <p:cNvPr name="Freeform 3" id="3"/>
            <p:cNvSpPr/>
            <p:nvPr/>
          </p:nvSpPr>
          <p:spPr>
            <a:xfrm flipH="false" flipV="false" rot="0">
              <a:off x="9525" y="9525"/>
              <a:ext cx="6067171" cy="3612007"/>
            </a:xfrm>
            <a:custGeom>
              <a:avLst/>
              <a:gdLst/>
              <a:ahLst/>
              <a:cxnLst/>
              <a:rect r="r" b="b" t="t" l="l"/>
              <a:pathLst>
                <a:path h="3612007" w="6067171">
                  <a:moveTo>
                    <a:pt x="0" y="232029"/>
                  </a:moveTo>
                  <a:cubicBezTo>
                    <a:pt x="0" y="103886"/>
                    <a:pt x="104140" y="0"/>
                    <a:pt x="232537" y="0"/>
                  </a:cubicBezTo>
                  <a:lnTo>
                    <a:pt x="5834634" y="0"/>
                  </a:lnTo>
                  <a:cubicBezTo>
                    <a:pt x="5963031" y="0"/>
                    <a:pt x="6067171" y="103886"/>
                    <a:pt x="6067171" y="232029"/>
                  </a:cubicBezTo>
                  <a:lnTo>
                    <a:pt x="6067171" y="3379978"/>
                  </a:lnTo>
                  <a:cubicBezTo>
                    <a:pt x="6067171" y="3508121"/>
                    <a:pt x="5963031" y="3612007"/>
                    <a:pt x="5834634" y="3612007"/>
                  </a:cubicBezTo>
                  <a:lnTo>
                    <a:pt x="232537" y="3612007"/>
                  </a:lnTo>
                  <a:cubicBezTo>
                    <a:pt x="104140" y="3612007"/>
                    <a:pt x="0" y="3508121"/>
                    <a:pt x="0" y="3379978"/>
                  </a:cubicBezTo>
                  <a:close/>
                </a:path>
              </a:pathLst>
            </a:custGeom>
            <a:solidFill>
              <a:srgbClr val="E9F1EE"/>
            </a:solidFill>
          </p:spPr>
        </p:sp>
        <p:sp>
          <p:nvSpPr>
            <p:cNvPr name="Freeform 4" id="4"/>
            <p:cNvSpPr/>
            <p:nvPr/>
          </p:nvSpPr>
          <p:spPr>
            <a:xfrm flipH="false" flipV="false" rot="0">
              <a:off x="0" y="0"/>
              <a:ext cx="6086221" cy="3631057"/>
            </a:xfrm>
            <a:custGeom>
              <a:avLst/>
              <a:gdLst/>
              <a:ahLst/>
              <a:cxnLst/>
              <a:rect r="r" b="b" t="t" l="l"/>
              <a:pathLst>
                <a:path h="3631057" w="6086221">
                  <a:moveTo>
                    <a:pt x="0" y="241554"/>
                  </a:moveTo>
                  <a:cubicBezTo>
                    <a:pt x="0" y="108204"/>
                    <a:pt x="108458" y="0"/>
                    <a:pt x="242062" y="0"/>
                  </a:cubicBezTo>
                  <a:lnTo>
                    <a:pt x="5844159" y="0"/>
                  </a:lnTo>
                  <a:lnTo>
                    <a:pt x="5844159" y="9525"/>
                  </a:lnTo>
                  <a:lnTo>
                    <a:pt x="5844159" y="0"/>
                  </a:lnTo>
                  <a:cubicBezTo>
                    <a:pt x="5977890" y="0"/>
                    <a:pt x="6086221" y="108204"/>
                    <a:pt x="6086221" y="241554"/>
                  </a:cubicBezTo>
                  <a:lnTo>
                    <a:pt x="6076696" y="241554"/>
                  </a:lnTo>
                  <a:lnTo>
                    <a:pt x="6086221" y="241554"/>
                  </a:lnTo>
                  <a:lnTo>
                    <a:pt x="6086221" y="3389503"/>
                  </a:lnTo>
                  <a:lnTo>
                    <a:pt x="6076696" y="3389503"/>
                  </a:lnTo>
                  <a:lnTo>
                    <a:pt x="6086221" y="3389503"/>
                  </a:lnTo>
                  <a:cubicBezTo>
                    <a:pt x="6086221" y="3522980"/>
                    <a:pt x="5977763" y="3631057"/>
                    <a:pt x="5844159" y="3631057"/>
                  </a:cubicBezTo>
                  <a:lnTo>
                    <a:pt x="5844159" y="3621532"/>
                  </a:lnTo>
                  <a:lnTo>
                    <a:pt x="5844159" y="3631057"/>
                  </a:lnTo>
                  <a:lnTo>
                    <a:pt x="242062" y="3631057"/>
                  </a:lnTo>
                  <a:lnTo>
                    <a:pt x="242062" y="3621532"/>
                  </a:lnTo>
                  <a:lnTo>
                    <a:pt x="242062" y="3631057"/>
                  </a:lnTo>
                  <a:cubicBezTo>
                    <a:pt x="108458" y="3631057"/>
                    <a:pt x="0" y="3522853"/>
                    <a:pt x="0" y="3389503"/>
                  </a:cubicBezTo>
                  <a:lnTo>
                    <a:pt x="0" y="241554"/>
                  </a:lnTo>
                  <a:lnTo>
                    <a:pt x="9525" y="241554"/>
                  </a:lnTo>
                  <a:lnTo>
                    <a:pt x="0" y="241554"/>
                  </a:lnTo>
                  <a:moveTo>
                    <a:pt x="19050" y="241554"/>
                  </a:moveTo>
                  <a:lnTo>
                    <a:pt x="19050" y="3389503"/>
                  </a:lnTo>
                  <a:lnTo>
                    <a:pt x="9525" y="3389503"/>
                  </a:lnTo>
                  <a:lnTo>
                    <a:pt x="19050" y="3389503"/>
                  </a:lnTo>
                  <a:cubicBezTo>
                    <a:pt x="19050" y="3512439"/>
                    <a:pt x="118872" y="3612007"/>
                    <a:pt x="242062" y="3612007"/>
                  </a:cubicBezTo>
                  <a:lnTo>
                    <a:pt x="5844159" y="3612007"/>
                  </a:lnTo>
                  <a:cubicBezTo>
                    <a:pt x="5967349" y="3612007"/>
                    <a:pt x="6067171" y="3512312"/>
                    <a:pt x="6067171" y="3389503"/>
                  </a:cubicBezTo>
                  <a:lnTo>
                    <a:pt x="6067171" y="241554"/>
                  </a:lnTo>
                  <a:cubicBezTo>
                    <a:pt x="6067171" y="118618"/>
                    <a:pt x="5967349" y="19050"/>
                    <a:pt x="5844159" y="19050"/>
                  </a:cubicBezTo>
                  <a:lnTo>
                    <a:pt x="242062" y="19050"/>
                  </a:lnTo>
                  <a:lnTo>
                    <a:pt x="242062" y="9525"/>
                  </a:lnTo>
                  <a:lnTo>
                    <a:pt x="242062" y="19050"/>
                  </a:lnTo>
                  <a:cubicBezTo>
                    <a:pt x="118872" y="19050"/>
                    <a:pt x="19050" y="118745"/>
                    <a:pt x="19050" y="241554"/>
                  </a:cubicBezTo>
                  <a:close/>
                </a:path>
              </a:pathLst>
            </a:custGeom>
            <a:solidFill>
              <a:srgbClr val="E9F1EE"/>
            </a:solidFill>
          </p:spPr>
        </p:sp>
      </p:grpSp>
      <p:grpSp>
        <p:nvGrpSpPr>
          <p:cNvPr name="Group 5" id="5"/>
          <p:cNvGrpSpPr/>
          <p:nvPr/>
        </p:nvGrpSpPr>
        <p:grpSpPr>
          <a:xfrm rot="0">
            <a:off x="315225" y="297450"/>
            <a:ext cx="17657550" cy="827550"/>
            <a:chOff x="0" y="0"/>
            <a:chExt cx="23543400" cy="1103400"/>
          </a:xfrm>
        </p:grpSpPr>
        <p:sp>
          <p:nvSpPr>
            <p:cNvPr name="Freeform 6" id="6"/>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7" id="7"/>
          <p:cNvGrpSpPr/>
          <p:nvPr/>
        </p:nvGrpSpPr>
        <p:grpSpPr>
          <a:xfrm rot="0">
            <a:off x="516000" y="354600"/>
            <a:ext cx="7576200" cy="781088"/>
            <a:chOff x="0" y="0"/>
            <a:chExt cx="10101600" cy="1041451"/>
          </a:xfrm>
        </p:grpSpPr>
        <p:sp>
          <p:nvSpPr>
            <p:cNvPr name="Freeform 8" id="8"/>
            <p:cNvSpPr/>
            <p:nvPr/>
          </p:nvSpPr>
          <p:spPr>
            <a:xfrm flipH="false" flipV="false" rot="0">
              <a:off x="0" y="0"/>
              <a:ext cx="10101600" cy="1041451"/>
            </a:xfrm>
            <a:custGeom>
              <a:avLst/>
              <a:gdLst/>
              <a:ahLst/>
              <a:cxnLst/>
              <a:rect r="r" b="b" t="t" l="l"/>
              <a:pathLst>
                <a:path h="1041451" w="10101600">
                  <a:moveTo>
                    <a:pt x="0" y="0"/>
                  </a:moveTo>
                  <a:lnTo>
                    <a:pt x="10101600" y="0"/>
                  </a:lnTo>
                  <a:lnTo>
                    <a:pt x="10101600" y="1041451"/>
                  </a:lnTo>
                  <a:lnTo>
                    <a:pt x="0" y="1041451"/>
                  </a:lnTo>
                  <a:close/>
                </a:path>
              </a:pathLst>
            </a:custGeom>
            <a:solidFill>
              <a:srgbClr val="000000">
                <a:alpha val="0"/>
              </a:srgbClr>
            </a:solidFill>
          </p:spPr>
        </p:sp>
        <p:sp>
          <p:nvSpPr>
            <p:cNvPr name="TextBox 9" id="9"/>
            <p:cNvSpPr txBox="true"/>
            <p:nvPr/>
          </p:nvSpPr>
          <p:spPr>
            <a:xfrm>
              <a:off x="0" y="-19050"/>
              <a:ext cx="10101600" cy="1060501"/>
            </a:xfrm>
            <a:prstGeom prst="rect">
              <a:avLst/>
            </a:prstGeom>
          </p:spPr>
          <p:txBody>
            <a:bodyPr anchor="t" rtlCol="false" tIns="0" lIns="0" bIns="0" rIns="0"/>
            <a:lstStyle/>
            <a:p>
              <a:pPr algn="l">
                <a:lnSpc>
                  <a:spcPts val="3779"/>
                </a:lnSpc>
              </a:pPr>
              <a:r>
                <a:rPr lang="en-US" sz="3150">
                  <a:solidFill>
                    <a:srgbClr val="000000"/>
                  </a:solidFill>
                  <a:latin typeface="Poppins"/>
                  <a:ea typeface="Poppins"/>
                  <a:cs typeface="Poppins"/>
                  <a:sym typeface="Poppins"/>
                </a:rPr>
                <a:t>Accepting </a:t>
              </a:r>
              <a:r>
                <a:rPr lang="en-US" sz="3150">
                  <a:solidFill>
                    <a:srgbClr val="000000"/>
                  </a:solidFill>
                  <a:latin typeface="Poppins"/>
                  <a:ea typeface="Poppins"/>
                  <a:cs typeface="Poppins"/>
                  <a:sym typeface="Poppins"/>
                </a:rPr>
                <a:t>a Donation</a:t>
              </a:r>
            </a:p>
          </p:txBody>
        </p:sp>
      </p:grpSp>
      <p:sp>
        <p:nvSpPr>
          <p:cNvPr name="Freeform 10" id="10"/>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3"/>
            <a:stretch>
              <a:fillRect l="0" t="0" r="-1" b="0"/>
            </a:stretch>
          </a:blipFill>
        </p:spPr>
      </p:sp>
      <p:grpSp>
        <p:nvGrpSpPr>
          <p:cNvPr name="Group 11" id="11"/>
          <p:cNvGrpSpPr/>
          <p:nvPr/>
        </p:nvGrpSpPr>
        <p:grpSpPr>
          <a:xfrm rot="0">
            <a:off x="2168304" y="2116425"/>
            <a:ext cx="3226950" cy="1015650"/>
            <a:chOff x="0" y="0"/>
            <a:chExt cx="4302600" cy="1354200"/>
          </a:xfrm>
        </p:grpSpPr>
        <p:sp>
          <p:nvSpPr>
            <p:cNvPr name="Freeform 12" id="12"/>
            <p:cNvSpPr/>
            <p:nvPr/>
          </p:nvSpPr>
          <p:spPr>
            <a:xfrm flipH="false" flipV="false" rot="0">
              <a:off x="0" y="0"/>
              <a:ext cx="4302600" cy="1354200"/>
            </a:xfrm>
            <a:custGeom>
              <a:avLst/>
              <a:gdLst/>
              <a:ahLst/>
              <a:cxnLst/>
              <a:rect r="r" b="b" t="t" l="l"/>
              <a:pathLst>
                <a:path h="1354200" w="4302600">
                  <a:moveTo>
                    <a:pt x="0" y="0"/>
                  </a:moveTo>
                  <a:lnTo>
                    <a:pt x="4302600" y="0"/>
                  </a:lnTo>
                  <a:lnTo>
                    <a:pt x="4302600" y="1354200"/>
                  </a:lnTo>
                  <a:lnTo>
                    <a:pt x="0" y="1354200"/>
                  </a:lnTo>
                  <a:close/>
                </a:path>
              </a:pathLst>
            </a:custGeom>
            <a:solidFill>
              <a:srgbClr val="000000">
                <a:alpha val="0"/>
              </a:srgbClr>
            </a:solidFill>
          </p:spPr>
        </p:sp>
        <p:sp>
          <p:nvSpPr>
            <p:cNvPr name="TextBox 13" id="13"/>
            <p:cNvSpPr txBox="true"/>
            <p:nvPr/>
          </p:nvSpPr>
          <p:spPr>
            <a:xfrm>
              <a:off x="0" y="-19050"/>
              <a:ext cx="4302600" cy="1373250"/>
            </a:xfrm>
            <a:prstGeom prst="rect">
              <a:avLst/>
            </a:prstGeom>
          </p:spPr>
          <p:txBody>
            <a:bodyPr anchor="t" rtlCol="false" tIns="0" lIns="0" bIns="0" rIns="0"/>
            <a:lstStyle/>
            <a:p>
              <a:pPr algn="ctr">
                <a:lnSpc>
                  <a:spcPts val="2879"/>
                </a:lnSpc>
              </a:pPr>
              <a:r>
                <a:rPr lang="en-US" sz="2400">
                  <a:solidFill>
                    <a:srgbClr val="000000"/>
                  </a:solidFill>
                  <a:latin typeface="Poppins"/>
                  <a:ea typeface="Poppins"/>
                  <a:cs typeface="Poppins"/>
                  <a:sym typeface="Poppins"/>
                </a:rPr>
                <a:t>Show the in-app </a:t>
              </a:r>
              <a:r>
                <a:rPr lang="en-US" sz="2400">
                  <a:solidFill>
                    <a:srgbClr val="027D5A"/>
                  </a:solidFill>
                  <a:latin typeface="Poppins"/>
                  <a:ea typeface="Poppins"/>
                  <a:cs typeface="Poppins"/>
                  <a:sym typeface="Poppins"/>
                </a:rPr>
                <a:t>ID Badge </a:t>
              </a:r>
              <a:r>
                <a:rPr lang="en-US" sz="2400">
                  <a:solidFill>
                    <a:srgbClr val="000000"/>
                  </a:solidFill>
                  <a:latin typeface="Poppins"/>
                  <a:ea typeface="Poppins"/>
                  <a:cs typeface="Poppins"/>
                  <a:sym typeface="Poppins"/>
                </a:rPr>
                <a:t>to the donor</a:t>
              </a:r>
            </a:p>
          </p:txBody>
        </p:sp>
      </p:grpSp>
      <p:grpSp>
        <p:nvGrpSpPr>
          <p:cNvPr name="Group 14" id="14"/>
          <p:cNvGrpSpPr/>
          <p:nvPr/>
        </p:nvGrpSpPr>
        <p:grpSpPr>
          <a:xfrm rot="0">
            <a:off x="6861656" y="1659281"/>
            <a:ext cx="4564688" cy="2723288"/>
            <a:chOff x="0" y="0"/>
            <a:chExt cx="6086250" cy="3631050"/>
          </a:xfrm>
        </p:grpSpPr>
        <p:sp>
          <p:nvSpPr>
            <p:cNvPr name="Freeform 15" id="15"/>
            <p:cNvSpPr/>
            <p:nvPr/>
          </p:nvSpPr>
          <p:spPr>
            <a:xfrm flipH="false" flipV="false" rot="0">
              <a:off x="9525" y="9525"/>
              <a:ext cx="6067171" cy="3612007"/>
            </a:xfrm>
            <a:custGeom>
              <a:avLst/>
              <a:gdLst/>
              <a:ahLst/>
              <a:cxnLst/>
              <a:rect r="r" b="b" t="t" l="l"/>
              <a:pathLst>
                <a:path h="3612007" w="6067171">
                  <a:moveTo>
                    <a:pt x="0" y="232029"/>
                  </a:moveTo>
                  <a:cubicBezTo>
                    <a:pt x="0" y="103886"/>
                    <a:pt x="104140" y="0"/>
                    <a:pt x="232537" y="0"/>
                  </a:cubicBezTo>
                  <a:lnTo>
                    <a:pt x="5834634" y="0"/>
                  </a:lnTo>
                  <a:cubicBezTo>
                    <a:pt x="5963031" y="0"/>
                    <a:pt x="6067171" y="103886"/>
                    <a:pt x="6067171" y="232029"/>
                  </a:cubicBezTo>
                  <a:lnTo>
                    <a:pt x="6067171" y="3379978"/>
                  </a:lnTo>
                  <a:cubicBezTo>
                    <a:pt x="6067171" y="3508121"/>
                    <a:pt x="5963031" y="3612007"/>
                    <a:pt x="5834634" y="3612007"/>
                  </a:cubicBezTo>
                  <a:lnTo>
                    <a:pt x="232537" y="3612007"/>
                  </a:lnTo>
                  <a:cubicBezTo>
                    <a:pt x="104140" y="3612007"/>
                    <a:pt x="0" y="3508121"/>
                    <a:pt x="0" y="3379978"/>
                  </a:cubicBezTo>
                  <a:close/>
                </a:path>
              </a:pathLst>
            </a:custGeom>
            <a:solidFill>
              <a:srgbClr val="E9F1EE"/>
            </a:solidFill>
          </p:spPr>
        </p:sp>
        <p:sp>
          <p:nvSpPr>
            <p:cNvPr name="Freeform 16" id="16"/>
            <p:cNvSpPr/>
            <p:nvPr/>
          </p:nvSpPr>
          <p:spPr>
            <a:xfrm flipH="false" flipV="false" rot="0">
              <a:off x="0" y="0"/>
              <a:ext cx="6086221" cy="3631057"/>
            </a:xfrm>
            <a:custGeom>
              <a:avLst/>
              <a:gdLst/>
              <a:ahLst/>
              <a:cxnLst/>
              <a:rect r="r" b="b" t="t" l="l"/>
              <a:pathLst>
                <a:path h="3631057" w="6086221">
                  <a:moveTo>
                    <a:pt x="0" y="241554"/>
                  </a:moveTo>
                  <a:cubicBezTo>
                    <a:pt x="0" y="108204"/>
                    <a:pt x="108458" y="0"/>
                    <a:pt x="242062" y="0"/>
                  </a:cubicBezTo>
                  <a:lnTo>
                    <a:pt x="5844159" y="0"/>
                  </a:lnTo>
                  <a:lnTo>
                    <a:pt x="5844159" y="9525"/>
                  </a:lnTo>
                  <a:lnTo>
                    <a:pt x="5844159" y="0"/>
                  </a:lnTo>
                  <a:cubicBezTo>
                    <a:pt x="5977890" y="0"/>
                    <a:pt x="6086221" y="108204"/>
                    <a:pt x="6086221" y="241554"/>
                  </a:cubicBezTo>
                  <a:lnTo>
                    <a:pt x="6076696" y="241554"/>
                  </a:lnTo>
                  <a:lnTo>
                    <a:pt x="6086221" y="241554"/>
                  </a:lnTo>
                  <a:lnTo>
                    <a:pt x="6086221" y="3389503"/>
                  </a:lnTo>
                  <a:lnTo>
                    <a:pt x="6076696" y="3389503"/>
                  </a:lnTo>
                  <a:lnTo>
                    <a:pt x="6086221" y="3389503"/>
                  </a:lnTo>
                  <a:cubicBezTo>
                    <a:pt x="6086221" y="3522980"/>
                    <a:pt x="5977763" y="3631057"/>
                    <a:pt x="5844159" y="3631057"/>
                  </a:cubicBezTo>
                  <a:lnTo>
                    <a:pt x="5844159" y="3621532"/>
                  </a:lnTo>
                  <a:lnTo>
                    <a:pt x="5844159" y="3631057"/>
                  </a:lnTo>
                  <a:lnTo>
                    <a:pt x="242062" y="3631057"/>
                  </a:lnTo>
                  <a:lnTo>
                    <a:pt x="242062" y="3621532"/>
                  </a:lnTo>
                  <a:lnTo>
                    <a:pt x="242062" y="3631057"/>
                  </a:lnTo>
                  <a:cubicBezTo>
                    <a:pt x="108458" y="3631057"/>
                    <a:pt x="0" y="3522853"/>
                    <a:pt x="0" y="3389503"/>
                  </a:cubicBezTo>
                  <a:lnTo>
                    <a:pt x="0" y="241554"/>
                  </a:lnTo>
                  <a:lnTo>
                    <a:pt x="9525" y="241554"/>
                  </a:lnTo>
                  <a:lnTo>
                    <a:pt x="0" y="241554"/>
                  </a:lnTo>
                  <a:moveTo>
                    <a:pt x="19050" y="241554"/>
                  </a:moveTo>
                  <a:lnTo>
                    <a:pt x="19050" y="3389503"/>
                  </a:lnTo>
                  <a:lnTo>
                    <a:pt x="9525" y="3389503"/>
                  </a:lnTo>
                  <a:lnTo>
                    <a:pt x="19050" y="3389503"/>
                  </a:lnTo>
                  <a:cubicBezTo>
                    <a:pt x="19050" y="3512439"/>
                    <a:pt x="118872" y="3612007"/>
                    <a:pt x="242062" y="3612007"/>
                  </a:cubicBezTo>
                  <a:lnTo>
                    <a:pt x="5844159" y="3612007"/>
                  </a:lnTo>
                  <a:cubicBezTo>
                    <a:pt x="5967349" y="3612007"/>
                    <a:pt x="6067171" y="3512312"/>
                    <a:pt x="6067171" y="3389503"/>
                  </a:cubicBezTo>
                  <a:lnTo>
                    <a:pt x="6067171" y="241554"/>
                  </a:lnTo>
                  <a:cubicBezTo>
                    <a:pt x="6067171" y="118618"/>
                    <a:pt x="5967349" y="19050"/>
                    <a:pt x="5844159" y="19050"/>
                  </a:cubicBezTo>
                  <a:lnTo>
                    <a:pt x="242062" y="19050"/>
                  </a:lnTo>
                  <a:lnTo>
                    <a:pt x="242062" y="9525"/>
                  </a:lnTo>
                  <a:lnTo>
                    <a:pt x="242062" y="19050"/>
                  </a:lnTo>
                  <a:cubicBezTo>
                    <a:pt x="118872" y="19050"/>
                    <a:pt x="19050" y="118745"/>
                    <a:pt x="19050" y="241554"/>
                  </a:cubicBezTo>
                  <a:close/>
                </a:path>
              </a:pathLst>
            </a:custGeom>
            <a:solidFill>
              <a:srgbClr val="E9F1EE"/>
            </a:solidFill>
          </p:spPr>
        </p:sp>
      </p:grpSp>
      <p:grpSp>
        <p:nvGrpSpPr>
          <p:cNvPr name="Group 17" id="17"/>
          <p:cNvGrpSpPr/>
          <p:nvPr/>
        </p:nvGrpSpPr>
        <p:grpSpPr>
          <a:xfrm rot="0">
            <a:off x="6868800" y="2116425"/>
            <a:ext cx="4550400" cy="1318108"/>
            <a:chOff x="0" y="0"/>
            <a:chExt cx="6067200" cy="1757477"/>
          </a:xfrm>
        </p:grpSpPr>
        <p:sp>
          <p:nvSpPr>
            <p:cNvPr name="Freeform 18" id="18"/>
            <p:cNvSpPr/>
            <p:nvPr/>
          </p:nvSpPr>
          <p:spPr>
            <a:xfrm flipH="false" flipV="false" rot="0">
              <a:off x="0" y="0"/>
              <a:ext cx="6067200" cy="1757477"/>
            </a:xfrm>
            <a:custGeom>
              <a:avLst/>
              <a:gdLst/>
              <a:ahLst/>
              <a:cxnLst/>
              <a:rect r="r" b="b" t="t" l="l"/>
              <a:pathLst>
                <a:path h="1757477" w="6067200">
                  <a:moveTo>
                    <a:pt x="0" y="0"/>
                  </a:moveTo>
                  <a:lnTo>
                    <a:pt x="6067200" y="0"/>
                  </a:lnTo>
                  <a:lnTo>
                    <a:pt x="6067200" y="1757477"/>
                  </a:lnTo>
                  <a:lnTo>
                    <a:pt x="0" y="1757477"/>
                  </a:lnTo>
                  <a:close/>
                </a:path>
              </a:pathLst>
            </a:custGeom>
            <a:solidFill>
              <a:srgbClr val="000000">
                <a:alpha val="0"/>
              </a:srgbClr>
            </a:solidFill>
          </p:spPr>
        </p:sp>
        <p:sp>
          <p:nvSpPr>
            <p:cNvPr name="TextBox 19" id="19"/>
            <p:cNvSpPr txBox="true"/>
            <p:nvPr/>
          </p:nvSpPr>
          <p:spPr>
            <a:xfrm>
              <a:off x="0" y="-19050"/>
              <a:ext cx="6067200" cy="1776527"/>
            </a:xfrm>
            <a:prstGeom prst="rect">
              <a:avLst/>
            </a:prstGeom>
          </p:spPr>
          <p:txBody>
            <a:bodyPr anchor="t" rtlCol="false" tIns="0" lIns="0" bIns="0" rIns="0"/>
            <a:lstStyle/>
            <a:p>
              <a:pPr algn="ctr">
                <a:lnSpc>
                  <a:spcPts val="2879"/>
                </a:lnSpc>
              </a:pPr>
              <a:r>
                <a:rPr lang="en-US" sz="2400">
                  <a:solidFill>
                    <a:srgbClr val="000000"/>
                  </a:solidFill>
                  <a:latin typeface="Poppins"/>
                  <a:ea typeface="Poppins"/>
                  <a:cs typeface="Poppins"/>
                  <a:sym typeface="Poppins"/>
                </a:rPr>
                <a:t>Plans change? </a:t>
              </a:r>
              <a:r>
                <a:rPr lang="en-US" sz="2400">
                  <a:solidFill>
                    <a:srgbClr val="027D5A"/>
                  </a:solidFill>
                  <a:latin typeface="Poppins"/>
                  <a:ea typeface="Poppins"/>
                  <a:cs typeface="Poppins"/>
                  <a:sym typeface="Poppins"/>
                </a:rPr>
                <a:t>Cancel reservations </a:t>
              </a:r>
              <a:r>
                <a:rPr lang="en-US" sz="2400">
                  <a:solidFill>
                    <a:srgbClr val="000000"/>
                  </a:solidFill>
                  <a:latin typeface="Poppins"/>
                  <a:ea typeface="Poppins"/>
                  <a:cs typeface="Poppins"/>
                  <a:sym typeface="Poppins"/>
                </a:rPr>
                <a:t>to open them for another recipient</a:t>
              </a:r>
            </a:p>
          </p:txBody>
        </p:sp>
      </p:grpSp>
      <p:grpSp>
        <p:nvGrpSpPr>
          <p:cNvPr name="Group 20" id="20"/>
          <p:cNvGrpSpPr/>
          <p:nvPr/>
        </p:nvGrpSpPr>
        <p:grpSpPr>
          <a:xfrm rot="0">
            <a:off x="12098809" y="1659281"/>
            <a:ext cx="4564688" cy="2723288"/>
            <a:chOff x="0" y="0"/>
            <a:chExt cx="6086250" cy="3631050"/>
          </a:xfrm>
        </p:grpSpPr>
        <p:sp>
          <p:nvSpPr>
            <p:cNvPr name="Freeform 21" id="21"/>
            <p:cNvSpPr/>
            <p:nvPr/>
          </p:nvSpPr>
          <p:spPr>
            <a:xfrm flipH="false" flipV="false" rot="0">
              <a:off x="9525" y="9525"/>
              <a:ext cx="6067171" cy="3612007"/>
            </a:xfrm>
            <a:custGeom>
              <a:avLst/>
              <a:gdLst/>
              <a:ahLst/>
              <a:cxnLst/>
              <a:rect r="r" b="b" t="t" l="l"/>
              <a:pathLst>
                <a:path h="3612007" w="6067171">
                  <a:moveTo>
                    <a:pt x="0" y="232029"/>
                  </a:moveTo>
                  <a:cubicBezTo>
                    <a:pt x="0" y="103886"/>
                    <a:pt x="104140" y="0"/>
                    <a:pt x="232537" y="0"/>
                  </a:cubicBezTo>
                  <a:lnTo>
                    <a:pt x="5834634" y="0"/>
                  </a:lnTo>
                  <a:cubicBezTo>
                    <a:pt x="5963031" y="0"/>
                    <a:pt x="6067171" y="103886"/>
                    <a:pt x="6067171" y="232029"/>
                  </a:cubicBezTo>
                  <a:lnTo>
                    <a:pt x="6067171" y="3379978"/>
                  </a:lnTo>
                  <a:cubicBezTo>
                    <a:pt x="6067171" y="3508121"/>
                    <a:pt x="5963031" y="3612007"/>
                    <a:pt x="5834634" y="3612007"/>
                  </a:cubicBezTo>
                  <a:lnTo>
                    <a:pt x="232537" y="3612007"/>
                  </a:lnTo>
                  <a:cubicBezTo>
                    <a:pt x="104140" y="3612007"/>
                    <a:pt x="0" y="3508121"/>
                    <a:pt x="0" y="3379978"/>
                  </a:cubicBezTo>
                  <a:close/>
                </a:path>
              </a:pathLst>
            </a:custGeom>
            <a:solidFill>
              <a:srgbClr val="E9F1EE"/>
            </a:solidFill>
          </p:spPr>
        </p:sp>
        <p:sp>
          <p:nvSpPr>
            <p:cNvPr name="Freeform 22" id="22"/>
            <p:cNvSpPr/>
            <p:nvPr/>
          </p:nvSpPr>
          <p:spPr>
            <a:xfrm flipH="false" flipV="false" rot="0">
              <a:off x="0" y="0"/>
              <a:ext cx="6086221" cy="3631057"/>
            </a:xfrm>
            <a:custGeom>
              <a:avLst/>
              <a:gdLst/>
              <a:ahLst/>
              <a:cxnLst/>
              <a:rect r="r" b="b" t="t" l="l"/>
              <a:pathLst>
                <a:path h="3631057" w="6086221">
                  <a:moveTo>
                    <a:pt x="0" y="241554"/>
                  </a:moveTo>
                  <a:cubicBezTo>
                    <a:pt x="0" y="108204"/>
                    <a:pt x="108458" y="0"/>
                    <a:pt x="242062" y="0"/>
                  </a:cubicBezTo>
                  <a:lnTo>
                    <a:pt x="5844159" y="0"/>
                  </a:lnTo>
                  <a:lnTo>
                    <a:pt x="5844159" y="9525"/>
                  </a:lnTo>
                  <a:lnTo>
                    <a:pt x="5844159" y="0"/>
                  </a:lnTo>
                  <a:cubicBezTo>
                    <a:pt x="5977890" y="0"/>
                    <a:pt x="6086221" y="108204"/>
                    <a:pt x="6086221" y="241554"/>
                  </a:cubicBezTo>
                  <a:lnTo>
                    <a:pt x="6076696" y="241554"/>
                  </a:lnTo>
                  <a:lnTo>
                    <a:pt x="6086221" y="241554"/>
                  </a:lnTo>
                  <a:lnTo>
                    <a:pt x="6086221" y="3389503"/>
                  </a:lnTo>
                  <a:lnTo>
                    <a:pt x="6076696" y="3389503"/>
                  </a:lnTo>
                  <a:lnTo>
                    <a:pt x="6086221" y="3389503"/>
                  </a:lnTo>
                  <a:cubicBezTo>
                    <a:pt x="6086221" y="3522980"/>
                    <a:pt x="5977763" y="3631057"/>
                    <a:pt x="5844159" y="3631057"/>
                  </a:cubicBezTo>
                  <a:lnTo>
                    <a:pt x="5844159" y="3621532"/>
                  </a:lnTo>
                  <a:lnTo>
                    <a:pt x="5844159" y="3631057"/>
                  </a:lnTo>
                  <a:lnTo>
                    <a:pt x="242062" y="3631057"/>
                  </a:lnTo>
                  <a:lnTo>
                    <a:pt x="242062" y="3621532"/>
                  </a:lnTo>
                  <a:lnTo>
                    <a:pt x="242062" y="3631057"/>
                  </a:lnTo>
                  <a:cubicBezTo>
                    <a:pt x="108458" y="3631057"/>
                    <a:pt x="0" y="3522853"/>
                    <a:pt x="0" y="3389503"/>
                  </a:cubicBezTo>
                  <a:lnTo>
                    <a:pt x="0" y="241554"/>
                  </a:lnTo>
                  <a:lnTo>
                    <a:pt x="9525" y="241554"/>
                  </a:lnTo>
                  <a:lnTo>
                    <a:pt x="0" y="241554"/>
                  </a:lnTo>
                  <a:moveTo>
                    <a:pt x="19050" y="241554"/>
                  </a:moveTo>
                  <a:lnTo>
                    <a:pt x="19050" y="3389503"/>
                  </a:lnTo>
                  <a:lnTo>
                    <a:pt x="9525" y="3389503"/>
                  </a:lnTo>
                  <a:lnTo>
                    <a:pt x="19050" y="3389503"/>
                  </a:lnTo>
                  <a:cubicBezTo>
                    <a:pt x="19050" y="3512439"/>
                    <a:pt x="118872" y="3612007"/>
                    <a:pt x="242062" y="3612007"/>
                  </a:cubicBezTo>
                  <a:lnTo>
                    <a:pt x="5844159" y="3612007"/>
                  </a:lnTo>
                  <a:cubicBezTo>
                    <a:pt x="5967349" y="3612007"/>
                    <a:pt x="6067171" y="3512312"/>
                    <a:pt x="6067171" y="3389503"/>
                  </a:cubicBezTo>
                  <a:lnTo>
                    <a:pt x="6067171" y="241554"/>
                  </a:lnTo>
                  <a:cubicBezTo>
                    <a:pt x="6067171" y="118618"/>
                    <a:pt x="5967349" y="19050"/>
                    <a:pt x="5844159" y="19050"/>
                  </a:cubicBezTo>
                  <a:lnTo>
                    <a:pt x="242062" y="19050"/>
                  </a:lnTo>
                  <a:lnTo>
                    <a:pt x="242062" y="9525"/>
                  </a:lnTo>
                  <a:lnTo>
                    <a:pt x="242062" y="19050"/>
                  </a:lnTo>
                  <a:cubicBezTo>
                    <a:pt x="118872" y="19050"/>
                    <a:pt x="19050" y="118745"/>
                    <a:pt x="19050" y="241554"/>
                  </a:cubicBezTo>
                  <a:close/>
                </a:path>
              </a:pathLst>
            </a:custGeom>
            <a:solidFill>
              <a:srgbClr val="E9F1EE"/>
            </a:solidFill>
          </p:spPr>
        </p:sp>
      </p:grpSp>
      <p:grpSp>
        <p:nvGrpSpPr>
          <p:cNvPr name="Group 23" id="23"/>
          <p:cNvGrpSpPr/>
          <p:nvPr/>
        </p:nvGrpSpPr>
        <p:grpSpPr>
          <a:xfrm rot="0">
            <a:off x="12148762" y="2116425"/>
            <a:ext cx="4550400" cy="1015650"/>
            <a:chOff x="0" y="0"/>
            <a:chExt cx="6067200" cy="1354200"/>
          </a:xfrm>
        </p:grpSpPr>
        <p:sp>
          <p:nvSpPr>
            <p:cNvPr name="Freeform 24" id="24"/>
            <p:cNvSpPr/>
            <p:nvPr/>
          </p:nvSpPr>
          <p:spPr>
            <a:xfrm flipH="false" flipV="false" rot="0">
              <a:off x="0" y="0"/>
              <a:ext cx="6067200" cy="1354200"/>
            </a:xfrm>
            <a:custGeom>
              <a:avLst/>
              <a:gdLst/>
              <a:ahLst/>
              <a:cxnLst/>
              <a:rect r="r" b="b" t="t" l="l"/>
              <a:pathLst>
                <a:path h="1354200" w="6067200">
                  <a:moveTo>
                    <a:pt x="0" y="0"/>
                  </a:moveTo>
                  <a:lnTo>
                    <a:pt x="6067200" y="0"/>
                  </a:lnTo>
                  <a:lnTo>
                    <a:pt x="6067200" y="1354200"/>
                  </a:lnTo>
                  <a:lnTo>
                    <a:pt x="0" y="1354200"/>
                  </a:lnTo>
                  <a:close/>
                </a:path>
              </a:pathLst>
            </a:custGeom>
            <a:solidFill>
              <a:srgbClr val="000000">
                <a:alpha val="0"/>
              </a:srgbClr>
            </a:solidFill>
          </p:spPr>
        </p:sp>
        <p:sp>
          <p:nvSpPr>
            <p:cNvPr name="TextBox 25" id="25"/>
            <p:cNvSpPr txBox="true"/>
            <p:nvPr/>
          </p:nvSpPr>
          <p:spPr>
            <a:xfrm>
              <a:off x="0" y="-19050"/>
              <a:ext cx="6067200" cy="1373250"/>
            </a:xfrm>
            <a:prstGeom prst="rect">
              <a:avLst/>
            </a:prstGeom>
          </p:spPr>
          <p:txBody>
            <a:bodyPr anchor="t" rtlCol="false" tIns="0" lIns="0" bIns="0" rIns="0"/>
            <a:lstStyle/>
            <a:p>
              <a:pPr algn="ctr">
                <a:lnSpc>
                  <a:spcPts val="2879"/>
                </a:lnSpc>
              </a:pPr>
              <a:r>
                <a:rPr lang="en-US" sz="2400">
                  <a:solidFill>
                    <a:srgbClr val="000000"/>
                  </a:solidFill>
                  <a:latin typeface="Poppins"/>
                  <a:ea typeface="Poppins"/>
                  <a:cs typeface="Poppins"/>
                  <a:sym typeface="Poppins"/>
                </a:rPr>
                <a:t>Complete your rescue and add weights</a:t>
              </a:r>
            </a:p>
          </p:txBody>
        </p:sp>
      </p:grpSp>
      <p:grpSp>
        <p:nvGrpSpPr>
          <p:cNvPr name="Group 26" id="26"/>
          <p:cNvGrpSpPr/>
          <p:nvPr/>
        </p:nvGrpSpPr>
        <p:grpSpPr>
          <a:xfrm rot="0">
            <a:off x="12682200" y="6469449"/>
            <a:ext cx="3397878" cy="111817"/>
            <a:chOff x="0" y="0"/>
            <a:chExt cx="4530504" cy="149089"/>
          </a:xfrm>
        </p:grpSpPr>
        <p:sp>
          <p:nvSpPr>
            <p:cNvPr name="Freeform 27" id="27"/>
            <p:cNvSpPr/>
            <p:nvPr/>
          </p:nvSpPr>
          <p:spPr>
            <a:xfrm flipH="false" flipV="false" rot="0">
              <a:off x="0" y="0"/>
              <a:ext cx="4530471" cy="149098"/>
            </a:xfrm>
            <a:custGeom>
              <a:avLst/>
              <a:gdLst/>
              <a:ahLst/>
              <a:cxnLst/>
              <a:rect r="r" b="b" t="t" l="l"/>
              <a:pathLst>
                <a:path h="149098" w="4530471">
                  <a:moveTo>
                    <a:pt x="0" y="74549"/>
                  </a:moveTo>
                  <a:cubicBezTo>
                    <a:pt x="0" y="33401"/>
                    <a:pt x="33401" y="0"/>
                    <a:pt x="74549" y="0"/>
                  </a:cubicBezTo>
                  <a:lnTo>
                    <a:pt x="4455922" y="0"/>
                  </a:lnTo>
                  <a:cubicBezTo>
                    <a:pt x="4497070" y="0"/>
                    <a:pt x="4530471" y="33401"/>
                    <a:pt x="4530471" y="74549"/>
                  </a:cubicBezTo>
                  <a:cubicBezTo>
                    <a:pt x="4530471" y="115697"/>
                    <a:pt x="4497070" y="149098"/>
                    <a:pt x="4455922" y="149098"/>
                  </a:cubicBezTo>
                  <a:lnTo>
                    <a:pt x="74549" y="149098"/>
                  </a:lnTo>
                  <a:cubicBezTo>
                    <a:pt x="33401" y="149098"/>
                    <a:pt x="0" y="115697"/>
                    <a:pt x="0" y="74549"/>
                  </a:cubicBezTo>
                  <a:close/>
                </a:path>
              </a:pathLst>
            </a:custGeom>
            <a:solidFill>
              <a:srgbClr val="23262D"/>
            </a:solidFill>
          </p:spPr>
        </p:sp>
      </p:grpSp>
      <p:grpSp>
        <p:nvGrpSpPr>
          <p:cNvPr name="Group 28" id="28"/>
          <p:cNvGrpSpPr/>
          <p:nvPr/>
        </p:nvGrpSpPr>
        <p:grpSpPr>
          <a:xfrm rot="0">
            <a:off x="12511913" y="6778725"/>
            <a:ext cx="4846500" cy="3465043"/>
            <a:chOff x="0" y="0"/>
            <a:chExt cx="6462000" cy="4620057"/>
          </a:xfrm>
        </p:grpSpPr>
        <p:sp>
          <p:nvSpPr>
            <p:cNvPr name="Freeform 29" id="29"/>
            <p:cNvSpPr/>
            <p:nvPr/>
          </p:nvSpPr>
          <p:spPr>
            <a:xfrm flipH="false" flipV="false" rot="0">
              <a:off x="0" y="0"/>
              <a:ext cx="6462000" cy="4620057"/>
            </a:xfrm>
            <a:custGeom>
              <a:avLst/>
              <a:gdLst/>
              <a:ahLst/>
              <a:cxnLst/>
              <a:rect r="r" b="b" t="t" l="l"/>
              <a:pathLst>
                <a:path h="4620057" w="6462000">
                  <a:moveTo>
                    <a:pt x="0" y="0"/>
                  </a:moveTo>
                  <a:lnTo>
                    <a:pt x="6462000" y="0"/>
                  </a:lnTo>
                  <a:lnTo>
                    <a:pt x="6462000" y="4620057"/>
                  </a:lnTo>
                  <a:lnTo>
                    <a:pt x="0" y="4620057"/>
                  </a:lnTo>
                  <a:close/>
                </a:path>
              </a:pathLst>
            </a:custGeom>
            <a:solidFill>
              <a:srgbClr val="000000">
                <a:alpha val="0"/>
              </a:srgbClr>
            </a:solidFill>
          </p:spPr>
        </p:sp>
        <p:sp>
          <p:nvSpPr>
            <p:cNvPr name="TextBox 30" id="30"/>
            <p:cNvSpPr txBox="true"/>
            <p:nvPr/>
          </p:nvSpPr>
          <p:spPr>
            <a:xfrm>
              <a:off x="0" y="-19050"/>
              <a:ext cx="6462000" cy="4639107"/>
            </a:xfrm>
            <a:prstGeom prst="rect">
              <a:avLst/>
            </a:prstGeom>
          </p:spPr>
          <p:txBody>
            <a:bodyPr anchor="t" rtlCol="false" tIns="0" lIns="0" bIns="0" rIns="0"/>
            <a:lstStyle/>
            <a:p>
              <a:pPr algn="l">
                <a:lnSpc>
                  <a:spcPts val="2160"/>
                </a:lnSpc>
              </a:pPr>
              <a:r>
                <a:rPr lang="en-US" sz="1800">
                  <a:solidFill>
                    <a:srgbClr val="027D5A"/>
                  </a:solidFill>
                  <a:latin typeface="Poppins"/>
                  <a:ea typeface="Poppins"/>
                  <a:cs typeface="Poppins"/>
                  <a:sym typeface="Poppins"/>
                </a:rPr>
                <a:t>Add weights or meal numbers</a:t>
              </a:r>
            </a:p>
            <a:p>
              <a:pPr algn="l">
                <a:lnSpc>
                  <a:spcPts val="2160"/>
                </a:lnSpc>
              </a:pPr>
              <a:r>
                <a:rPr lang="en-US" sz="1800">
                  <a:solidFill>
                    <a:srgbClr val="000000"/>
                  </a:solidFill>
                  <a:latin typeface="Poppins"/>
                  <a:ea typeface="Poppins"/>
                  <a:cs typeface="Poppins"/>
                  <a:sym typeface="Poppins"/>
                </a:rPr>
                <a:t>Weights can be guessed, or instead of lbs, you can record a donation by meals</a:t>
              </a:r>
            </a:p>
            <a:p>
              <a:pPr algn="l">
                <a:lnSpc>
                  <a:spcPts val="2520"/>
                </a:lnSpc>
              </a:pPr>
            </a:p>
            <a:p>
              <a:pPr algn="l">
                <a:lnSpc>
                  <a:spcPts val="2160"/>
                </a:lnSpc>
              </a:pPr>
              <a:r>
                <a:rPr lang="en-US" sz="1800">
                  <a:solidFill>
                    <a:srgbClr val="027D5A"/>
                  </a:solidFill>
                  <a:latin typeface="Poppins"/>
                  <a:ea typeface="Poppins"/>
                  <a:cs typeface="Poppins"/>
                  <a:sym typeface="Poppins"/>
                </a:rPr>
                <a:t>Temperature Check</a:t>
              </a:r>
            </a:p>
            <a:p>
              <a:pPr algn="l">
                <a:lnSpc>
                  <a:spcPts val="2160"/>
                </a:lnSpc>
              </a:pPr>
              <a:r>
                <a:rPr lang="en-US" sz="1800">
                  <a:solidFill>
                    <a:srgbClr val="000000"/>
                  </a:solidFill>
                  <a:latin typeface="Poppins"/>
                  <a:ea typeface="Poppins"/>
                  <a:cs typeface="Poppins"/>
                  <a:sym typeface="Poppins"/>
                </a:rPr>
                <a:t>On prepared, dairy, or meat, record the pickup and dropoff temperatures</a:t>
              </a:r>
            </a:p>
            <a:p>
              <a:pPr algn="l">
                <a:lnSpc>
                  <a:spcPts val="2520"/>
                </a:lnSpc>
              </a:pPr>
            </a:p>
            <a:p>
              <a:pPr algn="l">
                <a:lnSpc>
                  <a:spcPts val="2160"/>
                </a:lnSpc>
              </a:pPr>
              <a:r>
                <a:rPr lang="en-US" sz="1800">
                  <a:solidFill>
                    <a:srgbClr val="027D5A"/>
                  </a:solidFill>
                  <a:latin typeface="Poppins"/>
                  <a:ea typeface="Poppins"/>
                  <a:cs typeface="Poppins"/>
                  <a:sym typeface="Poppins"/>
                </a:rPr>
                <a:t>Add notes or photos</a:t>
              </a:r>
            </a:p>
            <a:p>
              <a:pPr algn="l">
                <a:lnSpc>
                  <a:spcPts val="2160"/>
                </a:lnSpc>
              </a:pPr>
              <a:r>
                <a:rPr lang="en-US" sz="1800">
                  <a:solidFill>
                    <a:srgbClr val="000000"/>
                  </a:solidFill>
                  <a:latin typeface="Poppins"/>
                  <a:ea typeface="Poppins"/>
                  <a:cs typeface="Poppins"/>
                  <a:sym typeface="Poppins"/>
                </a:rPr>
                <a:t>Optional: add thank you notes or final photos for your donor</a:t>
              </a:r>
            </a:p>
            <a:p>
              <a:pPr algn="l">
                <a:lnSpc>
                  <a:spcPts val="2520"/>
                </a:lnSpc>
              </a:pPr>
            </a:p>
          </p:txBody>
        </p:sp>
      </p:grpSp>
      <p:grpSp>
        <p:nvGrpSpPr>
          <p:cNvPr name="Group 31" id="31"/>
          <p:cNvGrpSpPr/>
          <p:nvPr/>
        </p:nvGrpSpPr>
        <p:grpSpPr>
          <a:xfrm rot="0">
            <a:off x="3540129" y="1407562"/>
            <a:ext cx="483300" cy="593750"/>
            <a:chOff x="0" y="0"/>
            <a:chExt cx="644400" cy="791667"/>
          </a:xfrm>
        </p:grpSpPr>
        <p:sp>
          <p:nvSpPr>
            <p:cNvPr name="Freeform 32" id="32"/>
            <p:cNvSpPr/>
            <p:nvPr/>
          </p:nvSpPr>
          <p:spPr>
            <a:xfrm flipH="false" flipV="false" rot="0">
              <a:off x="0" y="0"/>
              <a:ext cx="644398" cy="791665"/>
            </a:xfrm>
            <a:custGeom>
              <a:avLst/>
              <a:gdLst/>
              <a:ahLst/>
              <a:cxnLst/>
              <a:rect r="r" b="b" t="t" l="l"/>
              <a:pathLst>
                <a:path h="791665" w="644398">
                  <a:moveTo>
                    <a:pt x="0" y="395832"/>
                  </a:moveTo>
                  <a:cubicBezTo>
                    <a:pt x="0" y="177243"/>
                    <a:pt x="144272" y="0"/>
                    <a:pt x="322199" y="0"/>
                  </a:cubicBezTo>
                  <a:cubicBezTo>
                    <a:pt x="500126" y="0"/>
                    <a:pt x="644398" y="177243"/>
                    <a:pt x="644398" y="395832"/>
                  </a:cubicBezTo>
                  <a:cubicBezTo>
                    <a:pt x="644398" y="614422"/>
                    <a:pt x="500126" y="791665"/>
                    <a:pt x="322199" y="791665"/>
                  </a:cubicBezTo>
                  <a:cubicBezTo>
                    <a:pt x="144272" y="791665"/>
                    <a:pt x="0" y="614422"/>
                    <a:pt x="0" y="395832"/>
                  </a:cubicBezTo>
                  <a:close/>
                </a:path>
              </a:pathLst>
            </a:custGeom>
            <a:solidFill>
              <a:srgbClr val="F07D42"/>
            </a:solidFill>
          </p:spPr>
        </p:sp>
        <p:sp>
          <p:nvSpPr>
            <p:cNvPr name="TextBox 33" id="33"/>
            <p:cNvSpPr txBox="true"/>
            <p:nvPr/>
          </p:nvSpPr>
          <p:spPr>
            <a:xfrm>
              <a:off x="0" y="-19050"/>
              <a:ext cx="644400" cy="810717"/>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4</a:t>
              </a:r>
            </a:p>
          </p:txBody>
        </p:sp>
      </p:grpSp>
      <p:grpSp>
        <p:nvGrpSpPr>
          <p:cNvPr name="Group 34" id="34"/>
          <p:cNvGrpSpPr/>
          <p:nvPr/>
        </p:nvGrpSpPr>
        <p:grpSpPr>
          <a:xfrm rot="0">
            <a:off x="8902312" y="1407562"/>
            <a:ext cx="483300" cy="593750"/>
            <a:chOff x="0" y="0"/>
            <a:chExt cx="644400" cy="791667"/>
          </a:xfrm>
        </p:grpSpPr>
        <p:sp>
          <p:nvSpPr>
            <p:cNvPr name="Freeform 35" id="35"/>
            <p:cNvSpPr/>
            <p:nvPr/>
          </p:nvSpPr>
          <p:spPr>
            <a:xfrm flipH="false" flipV="false" rot="0">
              <a:off x="0" y="0"/>
              <a:ext cx="644398" cy="791665"/>
            </a:xfrm>
            <a:custGeom>
              <a:avLst/>
              <a:gdLst/>
              <a:ahLst/>
              <a:cxnLst/>
              <a:rect r="r" b="b" t="t" l="l"/>
              <a:pathLst>
                <a:path h="791665" w="644398">
                  <a:moveTo>
                    <a:pt x="0" y="395832"/>
                  </a:moveTo>
                  <a:cubicBezTo>
                    <a:pt x="0" y="177243"/>
                    <a:pt x="144272" y="0"/>
                    <a:pt x="322199" y="0"/>
                  </a:cubicBezTo>
                  <a:cubicBezTo>
                    <a:pt x="500126" y="0"/>
                    <a:pt x="644398" y="177243"/>
                    <a:pt x="644398" y="395832"/>
                  </a:cubicBezTo>
                  <a:cubicBezTo>
                    <a:pt x="644398" y="614422"/>
                    <a:pt x="500126" y="791665"/>
                    <a:pt x="322199" y="791665"/>
                  </a:cubicBezTo>
                  <a:cubicBezTo>
                    <a:pt x="144272" y="791665"/>
                    <a:pt x="0" y="614422"/>
                    <a:pt x="0" y="395832"/>
                  </a:cubicBezTo>
                  <a:close/>
                </a:path>
              </a:pathLst>
            </a:custGeom>
            <a:solidFill>
              <a:srgbClr val="F07D42"/>
            </a:solidFill>
          </p:spPr>
        </p:sp>
        <p:sp>
          <p:nvSpPr>
            <p:cNvPr name="TextBox 36" id="36"/>
            <p:cNvSpPr txBox="true"/>
            <p:nvPr/>
          </p:nvSpPr>
          <p:spPr>
            <a:xfrm>
              <a:off x="0" y="-19050"/>
              <a:ext cx="644400" cy="810717"/>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5</a:t>
              </a:r>
            </a:p>
          </p:txBody>
        </p:sp>
      </p:grpSp>
      <p:grpSp>
        <p:nvGrpSpPr>
          <p:cNvPr name="Group 37" id="37"/>
          <p:cNvGrpSpPr/>
          <p:nvPr/>
        </p:nvGrpSpPr>
        <p:grpSpPr>
          <a:xfrm rot="0">
            <a:off x="14163862" y="1407562"/>
            <a:ext cx="483300" cy="593750"/>
            <a:chOff x="0" y="0"/>
            <a:chExt cx="644400" cy="791667"/>
          </a:xfrm>
        </p:grpSpPr>
        <p:sp>
          <p:nvSpPr>
            <p:cNvPr name="Freeform 38" id="38"/>
            <p:cNvSpPr/>
            <p:nvPr/>
          </p:nvSpPr>
          <p:spPr>
            <a:xfrm flipH="false" flipV="false" rot="0">
              <a:off x="0" y="0"/>
              <a:ext cx="644398" cy="791665"/>
            </a:xfrm>
            <a:custGeom>
              <a:avLst/>
              <a:gdLst/>
              <a:ahLst/>
              <a:cxnLst/>
              <a:rect r="r" b="b" t="t" l="l"/>
              <a:pathLst>
                <a:path h="791665" w="644398">
                  <a:moveTo>
                    <a:pt x="0" y="395832"/>
                  </a:moveTo>
                  <a:cubicBezTo>
                    <a:pt x="0" y="177243"/>
                    <a:pt x="144272" y="0"/>
                    <a:pt x="322199" y="0"/>
                  </a:cubicBezTo>
                  <a:cubicBezTo>
                    <a:pt x="500126" y="0"/>
                    <a:pt x="644398" y="177243"/>
                    <a:pt x="644398" y="395832"/>
                  </a:cubicBezTo>
                  <a:cubicBezTo>
                    <a:pt x="644398" y="614422"/>
                    <a:pt x="500126" y="791665"/>
                    <a:pt x="322199" y="791665"/>
                  </a:cubicBezTo>
                  <a:cubicBezTo>
                    <a:pt x="144272" y="791665"/>
                    <a:pt x="0" y="614422"/>
                    <a:pt x="0" y="395832"/>
                  </a:cubicBezTo>
                  <a:close/>
                </a:path>
              </a:pathLst>
            </a:custGeom>
            <a:solidFill>
              <a:srgbClr val="F07D42"/>
            </a:solidFill>
          </p:spPr>
        </p:sp>
        <p:sp>
          <p:nvSpPr>
            <p:cNvPr name="TextBox 39" id="39"/>
            <p:cNvSpPr txBox="true"/>
            <p:nvPr/>
          </p:nvSpPr>
          <p:spPr>
            <a:xfrm>
              <a:off x="0" y="-19050"/>
              <a:ext cx="644400" cy="810717"/>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6</a:t>
              </a:r>
            </a:p>
          </p:txBody>
        </p:sp>
      </p:grpSp>
      <p:sp>
        <p:nvSpPr>
          <p:cNvPr name="Freeform 40" id="40"/>
          <p:cNvSpPr/>
          <p:nvPr/>
        </p:nvSpPr>
        <p:spPr>
          <a:xfrm flipH="false" flipV="false" rot="0">
            <a:off x="1765096" y="9488114"/>
            <a:ext cx="4033365" cy="214514"/>
          </a:xfrm>
          <a:custGeom>
            <a:avLst/>
            <a:gdLst/>
            <a:ahLst/>
            <a:cxnLst/>
            <a:rect r="r" b="b" t="t" l="l"/>
            <a:pathLst>
              <a:path h="214514" w="4033365">
                <a:moveTo>
                  <a:pt x="0" y="0"/>
                </a:moveTo>
                <a:lnTo>
                  <a:pt x="4033366" y="0"/>
                </a:lnTo>
                <a:lnTo>
                  <a:pt x="4033366" y="214514"/>
                </a:lnTo>
                <a:lnTo>
                  <a:pt x="0" y="214514"/>
                </a:lnTo>
                <a:lnTo>
                  <a:pt x="0" y="0"/>
                </a:lnTo>
                <a:close/>
              </a:path>
            </a:pathLst>
          </a:custGeom>
          <a:blipFill>
            <a:blip r:embed="rId4">
              <a:alphaModFix amt="39000"/>
            </a:blip>
            <a:stretch>
              <a:fillRect l="0" t="-7707" r="0" b="0"/>
            </a:stretch>
          </a:blipFill>
        </p:spPr>
      </p:sp>
      <p:sp>
        <p:nvSpPr>
          <p:cNvPr name="Freeform 41" id="41"/>
          <p:cNvSpPr/>
          <p:nvPr/>
        </p:nvSpPr>
        <p:spPr>
          <a:xfrm flipH="false" flipV="false" rot="0">
            <a:off x="7127280" y="9488114"/>
            <a:ext cx="4033365" cy="214514"/>
          </a:xfrm>
          <a:custGeom>
            <a:avLst/>
            <a:gdLst/>
            <a:ahLst/>
            <a:cxnLst/>
            <a:rect r="r" b="b" t="t" l="l"/>
            <a:pathLst>
              <a:path h="214514" w="4033365">
                <a:moveTo>
                  <a:pt x="0" y="0"/>
                </a:moveTo>
                <a:lnTo>
                  <a:pt x="4033365" y="0"/>
                </a:lnTo>
                <a:lnTo>
                  <a:pt x="4033365" y="214514"/>
                </a:lnTo>
                <a:lnTo>
                  <a:pt x="0" y="214514"/>
                </a:lnTo>
                <a:lnTo>
                  <a:pt x="0" y="0"/>
                </a:lnTo>
                <a:close/>
              </a:path>
            </a:pathLst>
          </a:custGeom>
          <a:blipFill>
            <a:blip r:embed="rId4">
              <a:alphaModFix amt="39000"/>
            </a:blip>
            <a:stretch>
              <a:fillRect l="0" t="-7707" r="0" b="0"/>
            </a:stretch>
          </a:blipFill>
        </p:spPr>
      </p:sp>
      <p:sp>
        <p:nvSpPr>
          <p:cNvPr name="Freeform 42" id="42"/>
          <p:cNvSpPr/>
          <p:nvPr/>
        </p:nvSpPr>
        <p:spPr>
          <a:xfrm flipH="false" flipV="false" rot="0">
            <a:off x="2554175" y="3406617"/>
            <a:ext cx="2704643" cy="5853150"/>
          </a:xfrm>
          <a:custGeom>
            <a:avLst/>
            <a:gdLst/>
            <a:ahLst/>
            <a:cxnLst/>
            <a:rect r="r" b="b" t="t" l="l"/>
            <a:pathLst>
              <a:path h="5853150" w="2704643">
                <a:moveTo>
                  <a:pt x="0" y="0"/>
                </a:moveTo>
                <a:lnTo>
                  <a:pt x="2704643" y="0"/>
                </a:lnTo>
                <a:lnTo>
                  <a:pt x="2704643" y="5853150"/>
                </a:lnTo>
                <a:lnTo>
                  <a:pt x="0" y="5853150"/>
                </a:lnTo>
                <a:lnTo>
                  <a:pt x="0" y="0"/>
                </a:lnTo>
                <a:close/>
              </a:path>
            </a:pathLst>
          </a:custGeom>
          <a:blipFill>
            <a:blip r:embed="rId5"/>
            <a:stretch>
              <a:fillRect l="0" t="0" r="0" b="0"/>
            </a:stretch>
          </a:blipFill>
        </p:spPr>
      </p:sp>
      <p:sp>
        <p:nvSpPr>
          <p:cNvPr name="Freeform 43" id="43"/>
          <p:cNvSpPr/>
          <p:nvPr/>
        </p:nvSpPr>
        <p:spPr>
          <a:xfrm flipH="false" flipV="false" rot="0">
            <a:off x="7891987" y="3406617"/>
            <a:ext cx="2703965" cy="5851683"/>
          </a:xfrm>
          <a:custGeom>
            <a:avLst/>
            <a:gdLst/>
            <a:ahLst/>
            <a:cxnLst/>
            <a:rect r="r" b="b" t="t" l="l"/>
            <a:pathLst>
              <a:path h="5851683" w="2703965">
                <a:moveTo>
                  <a:pt x="0" y="0"/>
                </a:moveTo>
                <a:lnTo>
                  <a:pt x="2703965" y="0"/>
                </a:lnTo>
                <a:lnTo>
                  <a:pt x="2703965" y="5851683"/>
                </a:lnTo>
                <a:lnTo>
                  <a:pt x="0" y="5851683"/>
                </a:lnTo>
                <a:lnTo>
                  <a:pt x="0" y="0"/>
                </a:lnTo>
                <a:close/>
              </a:path>
            </a:pathLst>
          </a:custGeom>
          <a:blipFill>
            <a:blip r:embed="rId6"/>
            <a:stretch>
              <a:fillRect l="0" t="0" r="0" b="0"/>
            </a:stretch>
          </a:blipFill>
        </p:spPr>
      </p:sp>
      <p:sp>
        <p:nvSpPr>
          <p:cNvPr name="Freeform 44" id="44"/>
          <p:cNvSpPr/>
          <p:nvPr/>
        </p:nvSpPr>
        <p:spPr>
          <a:xfrm flipH="false" flipV="false" rot="0">
            <a:off x="12969322" y="3417825"/>
            <a:ext cx="2909282" cy="3051624"/>
          </a:xfrm>
          <a:custGeom>
            <a:avLst/>
            <a:gdLst/>
            <a:ahLst/>
            <a:cxnLst/>
            <a:rect r="r" b="b" t="t" l="l"/>
            <a:pathLst>
              <a:path h="3051624" w="2909282">
                <a:moveTo>
                  <a:pt x="0" y="0"/>
                </a:moveTo>
                <a:lnTo>
                  <a:pt x="2909281" y="0"/>
                </a:lnTo>
                <a:lnTo>
                  <a:pt x="2909281" y="3051624"/>
                </a:lnTo>
                <a:lnTo>
                  <a:pt x="0" y="3051624"/>
                </a:lnTo>
                <a:lnTo>
                  <a:pt x="0" y="0"/>
                </a:lnTo>
                <a:close/>
              </a:path>
            </a:pathLst>
          </a:custGeom>
          <a:blipFill>
            <a:blip r:embed="rId7"/>
            <a:stretch>
              <a:fillRect l="0" t="0" r="0" b="-106316"/>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529825" y="439612"/>
            <a:ext cx="9287100" cy="6436800"/>
            <a:chOff x="0" y="0"/>
            <a:chExt cx="12382800" cy="8582400"/>
          </a:xfrm>
        </p:grpSpPr>
        <p:sp>
          <p:nvSpPr>
            <p:cNvPr name="Freeform 3" id="3"/>
            <p:cNvSpPr/>
            <p:nvPr/>
          </p:nvSpPr>
          <p:spPr>
            <a:xfrm flipH="false" flipV="false" rot="0">
              <a:off x="0" y="0"/>
              <a:ext cx="12382754" cy="8582406"/>
            </a:xfrm>
            <a:custGeom>
              <a:avLst/>
              <a:gdLst/>
              <a:ahLst/>
              <a:cxnLst/>
              <a:rect r="r" b="b" t="t" l="l"/>
              <a:pathLst>
                <a:path h="8582406" w="12382754">
                  <a:moveTo>
                    <a:pt x="0" y="393573"/>
                  </a:moveTo>
                  <a:cubicBezTo>
                    <a:pt x="0" y="176276"/>
                    <a:pt x="176276" y="0"/>
                    <a:pt x="393573" y="0"/>
                  </a:cubicBezTo>
                  <a:lnTo>
                    <a:pt x="11989181" y="0"/>
                  </a:lnTo>
                  <a:cubicBezTo>
                    <a:pt x="12206605" y="0"/>
                    <a:pt x="12382754" y="176276"/>
                    <a:pt x="12382754" y="393573"/>
                  </a:cubicBezTo>
                  <a:lnTo>
                    <a:pt x="12382754" y="8188833"/>
                  </a:lnTo>
                  <a:cubicBezTo>
                    <a:pt x="12382754" y="8406257"/>
                    <a:pt x="12206478" y="8582406"/>
                    <a:pt x="11989181" y="8582406"/>
                  </a:cubicBezTo>
                  <a:lnTo>
                    <a:pt x="393573" y="8582406"/>
                  </a:lnTo>
                  <a:cubicBezTo>
                    <a:pt x="176276" y="8582406"/>
                    <a:pt x="0" y="8406130"/>
                    <a:pt x="0" y="8188833"/>
                  </a:cubicBezTo>
                  <a:close/>
                </a:path>
              </a:pathLst>
            </a:custGeom>
            <a:solidFill>
              <a:srgbClr val="EDF6F3"/>
            </a:solidFill>
          </p:spPr>
        </p:sp>
      </p:grpSp>
      <p:sp>
        <p:nvSpPr>
          <p:cNvPr name="Freeform 4" id="4"/>
          <p:cNvSpPr/>
          <p:nvPr/>
        </p:nvSpPr>
        <p:spPr>
          <a:xfrm flipH="false" flipV="false" rot="0">
            <a:off x="8529825" y="439612"/>
            <a:ext cx="9287100" cy="6545250"/>
          </a:xfrm>
          <a:custGeom>
            <a:avLst/>
            <a:gdLst/>
            <a:ahLst/>
            <a:cxnLst/>
            <a:rect r="r" b="b" t="t" l="l"/>
            <a:pathLst>
              <a:path h="6545250" w="9287100">
                <a:moveTo>
                  <a:pt x="0" y="0"/>
                </a:moveTo>
                <a:lnTo>
                  <a:pt x="9287100" y="0"/>
                </a:lnTo>
                <a:lnTo>
                  <a:pt x="9287100" y="6545251"/>
                </a:lnTo>
                <a:lnTo>
                  <a:pt x="0" y="6545251"/>
                </a:lnTo>
                <a:lnTo>
                  <a:pt x="0" y="0"/>
                </a:lnTo>
                <a:close/>
              </a:path>
            </a:pathLst>
          </a:custGeom>
          <a:blipFill>
            <a:blip r:embed="rId3"/>
            <a:stretch>
              <a:fillRect l="-3368" t="-57048" r="-14403" b="-10058"/>
            </a:stretch>
          </a:blipFill>
        </p:spPr>
      </p:sp>
      <p:grpSp>
        <p:nvGrpSpPr>
          <p:cNvPr name="Group 5" id="5"/>
          <p:cNvGrpSpPr/>
          <p:nvPr/>
        </p:nvGrpSpPr>
        <p:grpSpPr>
          <a:xfrm rot="0">
            <a:off x="910050" y="2074577"/>
            <a:ext cx="7250400" cy="1912315"/>
            <a:chOff x="0" y="0"/>
            <a:chExt cx="9667200" cy="2549754"/>
          </a:xfrm>
        </p:grpSpPr>
        <p:sp>
          <p:nvSpPr>
            <p:cNvPr name="Freeform 6" id="6"/>
            <p:cNvSpPr/>
            <p:nvPr/>
          </p:nvSpPr>
          <p:spPr>
            <a:xfrm flipH="false" flipV="false" rot="0">
              <a:off x="0" y="0"/>
              <a:ext cx="9667200" cy="2549754"/>
            </a:xfrm>
            <a:custGeom>
              <a:avLst/>
              <a:gdLst/>
              <a:ahLst/>
              <a:cxnLst/>
              <a:rect r="r" b="b" t="t" l="l"/>
              <a:pathLst>
                <a:path h="2549754" w="9667200">
                  <a:moveTo>
                    <a:pt x="0" y="0"/>
                  </a:moveTo>
                  <a:lnTo>
                    <a:pt x="9667200" y="0"/>
                  </a:lnTo>
                  <a:lnTo>
                    <a:pt x="9667200" y="2549754"/>
                  </a:lnTo>
                  <a:lnTo>
                    <a:pt x="0" y="2549754"/>
                  </a:lnTo>
                  <a:close/>
                </a:path>
              </a:pathLst>
            </a:custGeom>
            <a:solidFill>
              <a:srgbClr val="000000">
                <a:alpha val="0"/>
              </a:srgbClr>
            </a:solidFill>
          </p:spPr>
        </p:sp>
        <p:sp>
          <p:nvSpPr>
            <p:cNvPr name="TextBox 7" id="7"/>
            <p:cNvSpPr txBox="true"/>
            <p:nvPr/>
          </p:nvSpPr>
          <p:spPr>
            <a:xfrm>
              <a:off x="0" y="-47625"/>
              <a:ext cx="9667200" cy="2597379"/>
            </a:xfrm>
            <a:prstGeom prst="rect">
              <a:avLst/>
            </a:prstGeom>
          </p:spPr>
          <p:txBody>
            <a:bodyPr anchor="t" rtlCol="false" tIns="0" lIns="0" bIns="0" rIns="0"/>
            <a:lstStyle/>
            <a:p>
              <a:pPr algn="l">
                <a:lnSpc>
                  <a:spcPts val="5759"/>
                </a:lnSpc>
              </a:pPr>
              <a:r>
                <a:rPr lang="en-US" b="true" sz="4800">
                  <a:solidFill>
                    <a:srgbClr val="23262D"/>
                  </a:solidFill>
                  <a:latin typeface="Poppins Bold"/>
                  <a:ea typeface="Poppins Bold"/>
                  <a:cs typeface="Poppins Bold"/>
                  <a:sym typeface="Poppins Bold"/>
                </a:rPr>
                <a:t>Food Rescue Compliance App </a:t>
              </a:r>
            </a:p>
          </p:txBody>
        </p:sp>
      </p:grpSp>
      <p:grpSp>
        <p:nvGrpSpPr>
          <p:cNvPr name="Group 8" id="8"/>
          <p:cNvGrpSpPr/>
          <p:nvPr/>
        </p:nvGrpSpPr>
        <p:grpSpPr>
          <a:xfrm rot="0">
            <a:off x="910050" y="3972384"/>
            <a:ext cx="6620850" cy="5217298"/>
            <a:chOff x="0" y="0"/>
            <a:chExt cx="8827800" cy="6956397"/>
          </a:xfrm>
        </p:grpSpPr>
        <p:sp>
          <p:nvSpPr>
            <p:cNvPr name="Freeform 9" id="9"/>
            <p:cNvSpPr/>
            <p:nvPr/>
          </p:nvSpPr>
          <p:spPr>
            <a:xfrm flipH="false" flipV="false" rot="0">
              <a:off x="0" y="0"/>
              <a:ext cx="8827800" cy="6956397"/>
            </a:xfrm>
            <a:custGeom>
              <a:avLst/>
              <a:gdLst/>
              <a:ahLst/>
              <a:cxnLst/>
              <a:rect r="r" b="b" t="t" l="l"/>
              <a:pathLst>
                <a:path h="6956397" w="8827800">
                  <a:moveTo>
                    <a:pt x="0" y="0"/>
                  </a:moveTo>
                  <a:lnTo>
                    <a:pt x="8827800" y="0"/>
                  </a:lnTo>
                  <a:lnTo>
                    <a:pt x="8827800" y="6956397"/>
                  </a:lnTo>
                  <a:lnTo>
                    <a:pt x="0" y="6956397"/>
                  </a:lnTo>
                  <a:close/>
                </a:path>
              </a:pathLst>
            </a:custGeom>
            <a:solidFill>
              <a:srgbClr val="000000">
                <a:alpha val="0"/>
              </a:srgbClr>
            </a:solidFill>
          </p:spPr>
        </p:sp>
        <p:sp>
          <p:nvSpPr>
            <p:cNvPr name="TextBox 10" id="10"/>
            <p:cNvSpPr txBox="true"/>
            <p:nvPr/>
          </p:nvSpPr>
          <p:spPr>
            <a:xfrm>
              <a:off x="0" y="-19050"/>
              <a:ext cx="8827800" cy="6975447"/>
            </a:xfrm>
            <a:prstGeom prst="rect">
              <a:avLst/>
            </a:prstGeom>
          </p:spPr>
          <p:txBody>
            <a:bodyPr anchor="t" rtlCol="false" tIns="0" lIns="0" bIns="0" rIns="0"/>
            <a:lstStyle/>
            <a:p>
              <a:pPr algn="l">
                <a:lnSpc>
                  <a:spcPts val="2879"/>
                </a:lnSpc>
              </a:pPr>
              <a:r>
                <a:rPr lang="en-US" b="true" sz="2400">
                  <a:solidFill>
                    <a:srgbClr val="027D5A"/>
                  </a:solidFill>
                  <a:latin typeface="Poppins Medium"/>
                  <a:ea typeface="Poppins Medium"/>
                  <a:cs typeface="Poppins Medium"/>
                  <a:sym typeface="Poppins Medium"/>
                </a:rPr>
                <a:t>Careit serves as a digital solution that:</a:t>
              </a:r>
            </a:p>
            <a:p>
              <a:pPr algn="l">
                <a:lnSpc>
                  <a:spcPts val="2879"/>
                </a:lnSpc>
              </a:pPr>
            </a:p>
            <a:p>
              <a:pPr algn="l" marL="624840" indent="-312420" lvl="1">
                <a:lnSpc>
                  <a:spcPts val="2879"/>
                </a:lnSpc>
                <a:buFont typeface="Arial"/>
                <a:buChar char="•"/>
              </a:pPr>
              <a:r>
                <a:rPr lang="en-US" sz="2400">
                  <a:solidFill>
                    <a:srgbClr val="000000"/>
                  </a:solidFill>
                  <a:latin typeface="Poppins"/>
                  <a:ea typeface="Poppins"/>
                  <a:cs typeface="Poppins"/>
                  <a:sym typeface="Poppins"/>
                </a:rPr>
                <a:t>Matches food donations from  business directly to nearby nonprofit organizations.</a:t>
              </a:r>
            </a:p>
            <a:p>
              <a:pPr algn="l" marL="624840" indent="-312420" lvl="1">
                <a:lnSpc>
                  <a:spcPts val="2879"/>
                </a:lnSpc>
                <a:buFont typeface="Arial"/>
                <a:buChar char="•"/>
              </a:pPr>
              <a:r>
                <a:rPr lang="en-US" sz="2400">
                  <a:solidFill>
                    <a:srgbClr val="000000"/>
                  </a:solidFill>
                  <a:latin typeface="Poppins"/>
                  <a:ea typeface="Poppins"/>
                  <a:cs typeface="Poppins"/>
                  <a:sym typeface="Poppins"/>
                </a:rPr>
                <a:t>Records all donation activities for compliance purposes.</a:t>
              </a:r>
            </a:p>
            <a:p>
              <a:pPr algn="l" marL="546735" indent="-273368" lvl="1">
                <a:lnSpc>
                  <a:spcPts val="2520"/>
                </a:lnSpc>
              </a:pPr>
            </a:p>
            <a:p>
              <a:pPr algn="l" marL="624840" indent="-312420" lvl="1">
                <a:lnSpc>
                  <a:spcPts val="2879"/>
                </a:lnSpc>
              </a:pPr>
              <a:r>
                <a:rPr lang="en-US" sz="2400">
                  <a:solidFill>
                    <a:srgbClr val="027D5A"/>
                  </a:solidFill>
                  <a:latin typeface="Poppins"/>
                  <a:ea typeface="Poppins"/>
                  <a:cs typeface="Poppins"/>
                  <a:sym typeface="Poppins"/>
                </a:rPr>
                <a:t>Partner Management:</a:t>
              </a:r>
            </a:p>
            <a:p>
              <a:pPr algn="l" marL="624840" indent="-312420" lvl="1">
                <a:lnSpc>
                  <a:spcPts val="2879"/>
                </a:lnSpc>
              </a:pPr>
            </a:p>
            <a:p>
              <a:pPr algn="l" marL="624840" indent="-312420" lvl="1">
                <a:lnSpc>
                  <a:spcPts val="2879"/>
                </a:lnSpc>
                <a:buFont typeface="Arial"/>
                <a:buChar char="•"/>
              </a:pPr>
              <a:r>
                <a:rPr lang="en-US" sz="2400">
                  <a:solidFill>
                    <a:srgbClr val="000000"/>
                  </a:solidFill>
                  <a:latin typeface="Poppins"/>
                  <a:ea typeface="Poppins"/>
                  <a:cs typeface="Poppins"/>
                  <a:sym typeface="Poppins"/>
                </a:rPr>
                <a:t>Chose</a:t>
              </a:r>
              <a:r>
                <a:rPr lang="en-US" sz="2400">
                  <a:solidFill>
                    <a:srgbClr val="000000"/>
                  </a:solidFill>
                  <a:latin typeface="Poppins"/>
                  <a:ea typeface="Poppins"/>
                  <a:cs typeface="Poppins"/>
                  <a:sym typeface="Poppins"/>
                </a:rPr>
                <a:t> partnerships by directly selecting which nonprofit organizations receive donations.</a:t>
              </a:r>
            </a:p>
            <a:p>
              <a:pPr algn="just" marL="546735" indent="-273368" lvl="1">
                <a:lnSpc>
                  <a:spcPts val="4032"/>
                </a:lnSpc>
              </a:pPr>
            </a:p>
          </p:txBody>
        </p:sp>
      </p:grpSp>
      <p:sp>
        <p:nvSpPr>
          <p:cNvPr name="Freeform 11" id="11"/>
          <p:cNvSpPr/>
          <p:nvPr/>
        </p:nvSpPr>
        <p:spPr>
          <a:xfrm flipH="false" flipV="false" rot="0">
            <a:off x="910050" y="668288"/>
            <a:ext cx="2224146" cy="540450"/>
          </a:xfrm>
          <a:custGeom>
            <a:avLst/>
            <a:gdLst/>
            <a:ahLst/>
            <a:cxnLst/>
            <a:rect r="r" b="b" t="t" l="l"/>
            <a:pathLst>
              <a:path h="540450" w="2224146">
                <a:moveTo>
                  <a:pt x="0" y="0"/>
                </a:moveTo>
                <a:lnTo>
                  <a:pt x="2224146" y="0"/>
                </a:lnTo>
                <a:lnTo>
                  <a:pt x="2224146" y="540450"/>
                </a:lnTo>
                <a:lnTo>
                  <a:pt x="0" y="540450"/>
                </a:lnTo>
                <a:lnTo>
                  <a:pt x="0" y="0"/>
                </a:lnTo>
                <a:close/>
              </a:path>
            </a:pathLst>
          </a:custGeom>
          <a:blipFill>
            <a:blip r:embed="rId4"/>
            <a:stretch>
              <a:fillRect l="0" t="0" r="0" b="0"/>
            </a:stretch>
          </a:blipFill>
        </p:spPr>
      </p:sp>
      <p:sp>
        <p:nvSpPr>
          <p:cNvPr name="Freeform 12" id="12"/>
          <p:cNvSpPr/>
          <p:nvPr/>
        </p:nvSpPr>
        <p:spPr>
          <a:xfrm flipH="false" flipV="false" rot="0">
            <a:off x="13324650" y="2217150"/>
            <a:ext cx="4052250" cy="6551100"/>
          </a:xfrm>
          <a:custGeom>
            <a:avLst/>
            <a:gdLst/>
            <a:ahLst/>
            <a:cxnLst/>
            <a:rect r="r" b="b" t="t" l="l"/>
            <a:pathLst>
              <a:path h="6551100" w="4052250">
                <a:moveTo>
                  <a:pt x="0" y="0"/>
                </a:moveTo>
                <a:lnTo>
                  <a:pt x="4052250" y="0"/>
                </a:lnTo>
                <a:lnTo>
                  <a:pt x="4052250" y="6551100"/>
                </a:lnTo>
                <a:lnTo>
                  <a:pt x="0" y="6551100"/>
                </a:lnTo>
                <a:lnTo>
                  <a:pt x="0" y="0"/>
                </a:lnTo>
                <a:close/>
              </a:path>
            </a:pathLst>
          </a:custGeom>
          <a:blipFill>
            <a:blip r:embed="rId5"/>
            <a:stretch>
              <a:fillRect l="213" t="0" r="-1963" b="0"/>
            </a:stretch>
          </a:blipFill>
        </p:spPr>
      </p:sp>
      <p:grpSp>
        <p:nvGrpSpPr>
          <p:cNvPr name="Group 13" id="13"/>
          <p:cNvGrpSpPr/>
          <p:nvPr/>
        </p:nvGrpSpPr>
        <p:grpSpPr>
          <a:xfrm rot="0">
            <a:off x="9306900" y="1275150"/>
            <a:ext cx="3152250" cy="630000"/>
            <a:chOff x="0" y="0"/>
            <a:chExt cx="4203000" cy="840000"/>
          </a:xfrm>
        </p:grpSpPr>
        <p:sp>
          <p:nvSpPr>
            <p:cNvPr name="Freeform 14" id="14"/>
            <p:cNvSpPr/>
            <p:nvPr/>
          </p:nvSpPr>
          <p:spPr>
            <a:xfrm flipH="false" flipV="false" rot="0">
              <a:off x="0" y="0"/>
              <a:ext cx="4202938" cy="839978"/>
            </a:xfrm>
            <a:custGeom>
              <a:avLst/>
              <a:gdLst/>
              <a:ahLst/>
              <a:cxnLst/>
              <a:rect r="r" b="b" t="t" l="l"/>
              <a:pathLst>
                <a:path h="839978" w="4202938">
                  <a:moveTo>
                    <a:pt x="0" y="419989"/>
                  </a:moveTo>
                  <a:cubicBezTo>
                    <a:pt x="0" y="188087"/>
                    <a:pt x="188087" y="0"/>
                    <a:pt x="419989" y="0"/>
                  </a:cubicBezTo>
                  <a:lnTo>
                    <a:pt x="3782949" y="0"/>
                  </a:lnTo>
                  <a:cubicBezTo>
                    <a:pt x="4014851" y="0"/>
                    <a:pt x="4202938" y="188087"/>
                    <a:pt x="4202938" y="419989"/>
                  </a:cubicBezTo>
                  <a:cubicBezTo>
                    <a:pt x="4202938" y="651891"/>
                    <a:pt x="4014851" y="839978"/>
                    <a:pt x="3782949" y="839978"/>
                  </a:cubicBezTo>
                  <a:lnTo>
                    <a:pt x="419989" y="839978"/>
                  </a:lnTo>
                  <a:cubicBezTo>
                    <a:pt x="188087" y="839978"/>
                    <a:pt x="0" y="652018"/>
                    <a:pt x="0" y="419989"/>
                  </a:cubicBezTo>
                  <a:close/>
                </a:path>
              </a:pathLst>
            </a:custGeom>
            <a:solidFill>
              <a:srgbClr val="F47634"/>
            </a:solidFill>
          </p:spPr>
        </p:sp>
      </p:grpSp>
      <p:grpSp>
        <p:nvGrpSpPr>
          <p:cNvPr name="Group 15" id="15"/>
          <p:cNvGrpSpPr/>
          <p:nvPr/>
        </p:nvGrpSpPr>
        <p:grpSpPr>
          <a:xfrm rot="0">
            <a:off x="10033838" y="1275150"/>
            <a:ext cx="2425050" cy="646650"/>
            <a:chOff x="0" y="0"/>
            <a:chExt cx="3233400" cy="862200"/>
          </a:xfrm>
        </p:grpSpPr>
        <p:sp>
          <p:nvSpPr>
            <p:cNvPr name="Freeform 16" id="16"/>
            <p:cNvSpPr/>
            <p:nvPr/>
          </p:nvSpPr>
          <p:spPr>
            <a:xfrm flipH="false" flipV="false" rot="0">
              <a:off x="0" y="0"/>
              <a:ext cx="3233400" cy="862200"/>
            </a:xfrm>
            <a:custGeom>
              <a:avLst/>
              <a:gdLst/>
              <a:ahLst/>
              <a:cxnLst/>
              <a:rect r="r" b="b" t="t" l="l"/>
              <a:pathLst>
                <a:path h="862200" w="3233400">
                  <a:moveTo>
                    <a:pt x="0" y="0"/>
                  </a:moveTo>
                  <a:lnTo>
                    <a:pt x="3233400" y="0"/>
                  </a:lnTo>
                  <a:lnTo>
                    <a:pt x="3233400" y="862200"/>
                  </a:lnTo>
                  <a:lnTo>
                    <a:pt x="0" y="862200"/>
                  </a:lnTo>
                  <a:close/>
                </a:path>
              </a:pathLst>
            </a:custGeom>
            <a:solidFill>
              <a:srgbClr val="000000">
                <a:alpha val="0"/>
              </a:srgbClr>
            </a:solidFill>
          </p:spPr>
        </p:sp>
        <p:sp>
          <p:nvSpPr>
            <p:cNvPr name="TextBox 17" id="17"/>
            <p:cNvSpPr txBox="true"/>
            <p:nvPr/>
          </p:nvSpPr>
          <p:spPr>
            <a:xfrm>
              <a:off x="0" y="-19050"/>
              <a:ext cx="3233400" cy="881250"/>
            </a:xfrm>
            <a:prstGeom prst="rect">
              <a:avLst/>
            </a:prstGeom>
          </p:spPr>
          <p:txBody>
            <a:bodyPr anchor="t" rtlCol="false" tIns="0" lIns="0" bIns="0" rIns="0"/>
            <a:lstStyle/>
            <a:p>
              <a:pPr algn="l">
                <a:lnSpc>
                  <a:spcPts val="2879"/>
                </a:lnSpc>
              </a:pPr>
              <a:r>
                <a:rPr lang="en-US" b="true" sz="2400">
                  <a:solidFill>
                    <a:srgbClr val="FFFFFF"/>
                  </a:solidFill>
                  <a:latin typeface="Poppins Medium"/>
                  <a:ea typeface="Poppins Medium"/>
                  <a:cs typeface="Poppins Medium"/>
                  <a:sym typeface="Poppins Medium"/>
                </a:rPr>
                <a:t>Donate</a:t>
              </a:r>
            </a:p>
          </p:txBody>
        </p:sp>
      </p:grpSp>
      <p:grpSp>
        <p:nvGrpSpPr>
          <p:cNvPr name="Group 18" id="18"/>
          <p:cNvGrpSpPr/>
          <p:nvPr/>
        </p:nvGrpSpPr>
        <p:grpSpPr>
          <a:xfrm rot="0">
            <a:off x="13888950" y="1275150"/>
            <a:ext cx="3152250" cy="630000"/>
            <a:chOff x="0" y="0"/>
            <a:chExt cx="4203000" cy="840000"/>
          </a:xfrm>
        </p:grpSpPr>
        <p:sp>
          <p:nvSpPr>
            <p:cNvPr name="Freeform 19" id="19"/>
            <p:cNvSpPr/>
            <p:nvPr/>
          </p:nvSpPr>
          <p:spPr>
            <a:xfrm flipH="false" flipV="false" rot="0">
              <a:off x="0" y="0"/>
              <a:ext cx="4202938" cy="839978"/>
            </a:xfrm>
            <a:custGeom>
              <a:avLst/>
              <a:gdLst/>
              <a:ahLst/>
              <a:cxnLst/>
              <a:rect r="r" b="b" t="t" l="l"/>
              <a:pathLst>
                <a:path h="839978" w="4202938">
                  <a:moveTo>
                    <a:pt x="0" y="419989"/>
                  </a:moveTo>
                  <a:cubicBezTo>
                    <a:pt x="0" y="188087"/>
                    <a:pt x="188087" y="0"/>
                    <a:pt x="419989" y="0"/>
                  </a:cubicBezTo>
                  <a:lnTo>
                    <a:pt x="3782949" y="0"/>
                  </a:lnTo>
                  <a:cubicBezTo>
                    <a:pt x="4014851" y="0"/>
                    <a:pt x="4202938" y="188087"/>
                    <a:pt x="4202938" y="419989"/>
                  </a:cubicBezTo>
                  <a:cubicBezTo>
                    <a:pt x="4202938" y="651891"/>
                    <a:pt x="4014851" y="839978"/>
                    <a:pt x="3782949" y="839978"/>
                  </a:cubicBezTo>
                  <a:lnTo>
                    <a:pt x="419989" y="839978"/>
                  </a:lnTo>
                  <a:cubicBezTo>
                    <a:pt x="188087" y="839978"/>
                    <a:pt x="0" y="652018"/>
                    <a:pt x="0" y="419989"/>
                  </a:cubicBezTo>
                  <a:close/>
                </a:path>
              </a:pathLst>
            </a:custGeom>
            <a:solidFill>
              <a:srgbClr val="F47634"/>
            </a:solidFill>
          </p:spPr>
        </p:sp>
      </p:grpSp>
      <p:grpSp>
        <p:nvGrpSpPr>
          <p:cNvPr name="Group 20" id="20"/>
          <p:cNvGrpSpPr/>
          <p:nvPr/>
        </p:nvGrpSpPr>
        <p:grpSpPr>
          <a:xfrm rot="0">
            <a:off x="14615888" y="1275150"/>
            <a:ext cx="2425050" cy="646650"/>
            <a:chOff x="0" y="0"/>
            <a:chExt cx="3233400" cy="862200"/>
          </a:xfrm>
        </p:grpSpPr>
        <p:sp>
          <p:nvSpPr>
            <p:cNvPr name="Freeform 21" id="21"/>
            <p:cNvSpPr/>
            <p:nvPr/>
          </p:nvSpPr>
          <p:spPr>
            <a:xfrm flipH="false" flipV="false" rot="0">
              <a:off x="0" y="0"/>
              <a:ext cx="3233400" cy="862200"/>
            </a:xfrm>
            <a:custGeom>
              <a:avLst/>
              <a:gdLst/>
              <a:ahLst/>
              <a:cxnLst/>
              <a:rect r="r" b="b" t="t" l="l"/>
              <a:pathLst>
                <a:path h="862200" w="3233400">
                  <a:moveTo>
                    <a:pt x="0" y="0"/>
                  </a:moveTo>
                  <a:lnTo>
                    <a:pt x="3233400" y="0"/>
                  </a:lnTo>
                  <a:lnTo>
                    <a:pt x="3233400" y="862200"/>
                  </a:lnTo>
                  <a:lnTo>
                    <a:pt x="0" y="862200"/>
                  </a:lnTo>
                  <a:close/>
                </a:path>
              </a:pathLst>
            </a:custGeom>
            <a:solidFill>
              <a:srgbClr val="000000">
                <a:alpha val="0"/>
              </a:srgbClr>
            </a:solidFill>
          </p:spPr>
        </p:sp>
        <p:sp>
          <p:nvSpPr>
            <p:cNvPr name="TextBox 22" id="22"/>
            <p:cNvSpPr txBox="true"/>
            <p:nvPr/>
          </p:nvSpPr>
          <p:spPr>
            <a:xfrm>
              <a:off x="0" y="-19050"/>
              <a:ext cx="3233400" cy="881250"/>
            </a:xfrm>
            <a:prstGeom prst="rect">
              <a:avLst/>
            </a:prstGeom>
          </p:spPr>
          <p:txBody>
            <a:bodyPr anchor="t" rtlCol="false" tIns="0" lIns="0" bIns="0" rIns="0"/>
            <a:lstStyle/>
            <a:p>
              <a:pPr algn="l">
                <a:lnSpc>
                  <a:spcPts val="2879"/>
                </a:lnSpc>
              </a:pPr>
              <a:r>
                <a:rPr lang="en-US" b="true" sz="2400">
                  <a:solidFill>
                    <a:srgbClr val="FFFFFF"/>
                  </a:solidFill>
                  <a:latin typeface="Poppins Medium"/>
                  <a:ea typeface="Poppins Medium"/>
                  <a:cs typeface="Poppins Medium"/>
                  <a:sym typeface="Poppins Medium"/>
                </a:rPr>
                <a:t>Record</a:t>
              </a:r>
            </a:p>
          </p:txBody>
        </p:sp>
      </p:grpSp>
      <p:grpSp>
        <p:nvGrpSpPr>
          <p:cNvPr name="Group 23" id="23"/>
          <p:cNvGrpSpPr/>
          <p:nvPr/>
        </p:nvGrpSpPr>
        <p:grpSpPr>
          <a:xfrm rot="0">
            <a:off x="9360788" y="1320075"/>
            <a:ext cx="540450" cy="540450"/>
            <a:chOff x="0" y="0"/>
            <a:chExt cx="720600" cy="720600"/>
          </a:xfrm>
        </p:grpSpPr>
        <p:sp>
          <p:nvSpPr>
            <p:cNvPr name="Freeform 24" id="24"/>
            <p:cNvSpPr/>
            <p:nvPr/>
          </p:nvSpPr>
          <p:spPr>
            <a:xfrm flipH="false" flipV="false" rot="0">
              <a:off x="0" y="0"/>
              <a:ext cx="720598" cy="720598"/>
            </a:xfrm>
            <a:custGeom>
              <a:avLst/>
              <a:gdLst/>
              <a:ahLst/>
              <a:cxnLst/>
              <a:rect r="r" b="b" t="t" l="l"/>
              <a:pathLst>
                <a:path h="720598" w="720598">
                  <a:moveTo>
                    <a:pt x="0" y="360299"/>
                  </a:moveTo>
                  <a:cubicBezTo>
                    <a:pt x="0" y="161290"/>
                    <a:pt x="161290" y="0"/>
                    <a:pt x="360299" y="0"/>
                  </a:cubicBezTo>
                  <a:cubicBezTo>
                    <a:pt x="559308" y="0"/>
                    <a:pt x="720598" y="161290"/>
                    <a:pt x="720598" y="360299"/>
                  </a:cubicBezTo>
                  <a:cubicBezTo>
                    <a:pt x="720598" y="559308"/>
                    <a:pt x="559308" y="720598"/>
                    <a:pt x="360299" y="720598"/>
                  </a:cubicBezTo>
                  <a:cubicBezTo>
                    <a:pt x="161290" y="720598"/>
                    <a:pt x="0" y="559308"/>
                    <a:pt x="0" y="360299"/>
                  </a:cubicBezTo>
                  <a:close/>
                </a:path>
              </a:pathLst>
            </a:custGeom>
            <a:solidFill>
              <a:srgbClr val="FFFFFF"/>
            </a:solidFill>
          </p:spPr>
        </p:sp>
      </p:grpSp>
      <p:sp>
        <p:nvSpPr>
          <p:cNvPr name="Freeform 25" id="25"/>
          <p:cNvSpPr/>
          <p:nvPr/>
        </p:nvSpPr>
        <p:spPr>
          <a:xfrm flipH="false" flipV="false" rot="0">
            <a:off x="9435937" y="1395225"/>
            <a:ext cx="364163" cy="364163"/>
          </a:xfrm>
          <a:custGeom>
            <a:avLst/>
            <a:gdLst/>
            <a:ahLst/>
            <a:cxnLst/>
            <a:rect r="r" b="b" t="t" l="l"/>
            <a:pathLst>
              <a:path h="364163" w="364163">
                <a:moveTo>
                  <a:pt x="0" y="0"/>
                </a:moveTo>
                <a:lnTo>
                  <a:pt x="364163" y="0"/>
                </a:lnTo>
                <a:lnTo>
                  <a:pt x="364163" y="364163"/>
                </a:lnTo>
                <a:lnTo>
                  <a:pt x="0" y="364163"/>
                </a:lnTo>
                <a:lnTo>
                  <a:pt x="0" y="0"/>
                </a:lnTo>
                <a:close/>
              </a:path>
            </a:pathLst>
          </a:custGeom>
          <a:blipFill>
            <a:blip r:embed="rId6"/>
            <a:stretch>
              <a:fillRect l="0" t="0" r="0" b="0"/>
            </a:stretch>
          </a:blipFill>
        </p:spPr>
      </p:sp>
      <p:grpSp>
        <p:nvGrpSpPr>
          <p:cNvPr name="Group 26" id="26"/>
          <p:cNvGrpSpPr/>
          <p:nvPr/>
        </p:nvGrpSpPr>
        <p:grpSpPr>
          <a:xfrm rot="0">
            <a:off x="13940362" y="1320075"/>
            <a:ext cx="540450" cy="540450"/>
            <a:chOff x="0" y="0"/>
            <a:chExt cx="720600" cy="720600"/>
          </a:xfrm>
        </p:grpSpPr>
        <p:sp>
          <p:nvSpPr>
            <p:cNvPr name="Freeform 27" id="27"/>
            <p:cNvSpPr/>
            <p:nvPr/>
          </p:nvSpPr>
          <p:spPr>
            <a:xfrm flipH="false" flipV="false" rot="0">
              <a:off x="0" y="0"/>
              <a:ext cx="720598" cy="720598"/>
            </a:xfrm>
            <a:custGeom>
              <a:avLst/>
              <a:gdLst/>
              <a:ahLst/>
              <a:cxnLst/>
              <a:rect r="r" b="b" t="t" l="l"/>
              <a:pathLst>
                <a:path h="720598" w="720598">
                  <a:moveTo>
                    <a:pt x="0" y="360299"/>
                  </a:moveTo>
                  <a:cubicBezTo>
                    <a:pt x="0" y="161290"/>
                    <a:pt x="161290" y="0"/>
                    <a:pt x="360299" y="0"/>
                  </a:cubicBezTo>
                  <a:cubicBezTo>
                    <a:pt x="559308" y="0"/>
                    <a:pt x="720598" y="161290"/>
                    <a:pt x="720598" y="360299"/>
                  </a:cubicBezTo>
                  <a:cubicBezTo>
                    <a:pt x="720598" y="559308"/>
                    <a:pt x="559308" y="720598"/>
                    <a:pt x="360299" y="720598"/>
                  </a:cubicBezTo>
                  <a:cubicBezTo>
                    <a:pt x="161290" y="720598"/>
                    <a:pt x="0" y="559308"/>
                    <a:pt x="0" y="360299"/>
                  </a:cubicBezTo>
                  <a:close/>
                </a:path>
              </a:pathLst>
            </a:custGeom>
            <a:solidFill>
              <a:srgbClr val="FFFFFF"/>
            </a:solidFill>
          </p:spPr>
        </p:sp>
      </p:grpSp>
      <p:sp>
        <p:nvSpPr>
          <p:cNvPr name="Freeform 28" id="28"/>
          <p:cNvSpPr/>
          <p:nvPr/>
        </p:nvSpPr>
        <p:spPr>
          <a:xfrm flipH="false" flipV="false" rot="0">
            <a:off x="14055899" y="1364888"/>
            <a:ext cx="309396" cy="424837"/>
          </a:xfrm>
          <a:custGeom>
            <a:avLst/>
            <a:gdLst/>
            <a:ahLst/>
            <a:cxnLst/>
            <a:rect r="r" b="b" t="t" l="l"/>
            <a:pathLst>
              <a:path h="424837" w="309396">
                <a:moveTo>
                  <a:pt x="0" y="0"/>
                </a:moveTo>
                <a:lnTo>
                  <a:pt x="309395" y="0"/>
                </a:lnTo>
                <a:lnTo>
                  <a:pt x="309395" y="424837"/>
                </a:lnTo>
                <a:lnTo>
                  <a:pt x="0" y="424837"/>
                </a:lnTo>
                <a:lnTo>
                  <a:pt x="0" y="0"/>
                </a:lnTo>
                <a:close/>
              </a:path>
            </a:pathLst>
          </a:custGeom>
          <a:blipFill>
            <a:blip r:embed="rId7"/>
            <a:stretch>
              <a:fillRect l="5819" t="8550" r="5819" b="5649"/>
            </a:stretch>
          </a:blipFill>
        </p:spPr>
      </p:sp>
      <p:sp>
        <p:nvSpPr>
          <p:cNvPr name="Freeform 29" id="29"/>
          <p:cNvSpPr/>
          <p:nvPr/>
        </p:nvSpPr>
        <p:spPr>
          <a:xfrm flipH="false" flipV="false" rot="0">
            <a:off x="8904188" y="2217150"/>
            <a:ext cx="3955050" cy="6551100"/>
          </a:xfrm>
          <a:custGeom>
            <a:avLst/>
            <a:gdLst/>
            <a:ahLst/>
            <a:cxnLst/>
            <a:rect r="r" b="b" t="t" l="l"/>
            <a:pathLst>
              <a:path h="6551100" w="3955050">
                <a:moveTo>
                  <a:pt x="0" y="0"/>
                </a:moveTo>
                <a:lnTo>
                  <a:pt x="3955050" y="0"/>
                </a:lnTo>
                <a:lnTo>
                  <a:pt x="3955050" y="6551100"/>
                </a:lnTo>
                <a:lnTo>
                  <a:pt x="0" y="6551100"/>
                </a:lnTo>
                <a:lnTo>
                  <a:pt x="0" y="0"/>
                </a:lnTo>
                <a:close/>
              </a:path>
            </a:pathLst>
          </a:custGeom>
          <a:blipFill>
            <a:blip r:embed="rId8"/>
            <a:stretch>
              <a:fillRect l="0" t="0" r="0" b="-1187"/>
            </a:stretch>
          </a:blipFill>
        </p:spPr>
      </p:sp>
      <p:sp>
        <p:nvSpPr>
          <p:cNvPr name="Freeform 30" id="30"/>
          <p:cNvSpPr/>
          <p:nvPr/>
        </p:nvSpPr>
        <p:spPr>
          <a:xfrm flipH="false" flipV="false" rot="0">
            <a:off x="8344046" y="9258300"/>
            <a:ext cx="5075333" cy="269931"/>
          </a:xfrm>
          <a:custGeom>
            <a:avLst/>
            <a:gdLst/>
            <a:ahLst/>
            <a:cxnLst/>
            <a:rect r="r" b="b" t="t" l="l"/>
            <a:pathLst>
              <a:path h="269931" w="5075333">
                <a:moveTo>
                  <a:pt x="0" y="0"/>
                </a:moveTo>
                <a:lnTo>
                  <a:pt x="5075333" y="0"/>
                </a:lnTo>
                <a:lnTo>
                  <a:pt x="5075333" y="269931"/>
                </a:lnTo>
                <a:lnTo>
                  <a:pt x="0" y="269931"/>
                </a:lnTo>
                <a:lnTo>
                  <a:pt x="0" y="0"/>
                </a:lnTo>
                <a:close/>
              </a:path>
            </a:pathLst>
          </a:custGeom>
          <a:blipFill>
            <a:blip r:embed="rId9">
              <a:alphaModFix amt="39000"/>
            </a:blip>
            <a:stretch>
              <a:fillRect l="0" t="-7707" r="0" b="0"/>
            </a:stretch>
          </a:blipFill>
        </p:spPr>
      </p:sp>
      <p:sp>
        <p:nvSpPr>
          <p:cNvPr name="Freeform 31" id="31"/>
          <p:cNvSpPr/>
          <p:nvPr/>
        </p:nvSpPr>
        <p:spPr>
          <a:xfrm flipH="false" flipV="false" rot="0">
            <a:off x="12813109" y="9258300"/>
            <a:ext cx="5075333" cy="269931"/>
          </a:xfrm>
          <a:custGeom>
            <a:avLst/>
            <a:gdLst/>
            <a:ahLst/>
            <a:cxnLst/>
            <a:rect r="r" b="b" t="t" l="l"/>
            <a:pathLst>
              <a:path h="269931" w="5075333">
                <a:moveTo>
                  <a:pt x="0" y="0"/>
                </a:moveTo>
                <a:lnTo>
                  <a:pt x="5075332" y="0"/>
                </a:lnTo>
                <a:lnTo>
                  <a:pt x="5075332" y="269931"/>
                </a:lnTo>
                <a:lnTo>
                  <a:pt x="0" y="269931"/>
                </a:lnTo>
                <a:lnTo>
                  <a:pt x="0" y="0"/>
                </a:lnTo>
                <a:close/>
              </a:path>
            </a:pathLst>
          </a:custGeom>
          <a:blipFill>
            <a:blip r:embed="rId9">
              <a:alphaModFix amt="39000"/>
            </a:blip>
            <a:stretch>
              <a:fillRect l="0" t="-7707"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90438" y="1684612"/>
            <a:ext cx="4114800" cy="8158950"/>
            <a:chOff x="0" y="0"/>
            <a:chExt cx="5486400" cy="10878600"/>
          </a:xfrm>
        </p:grpSpPr>
        <p:sp>
          <p:nvSpPr>
            <p:cNvPr name="Freeform 3" id="3"/>
            <p:cNvSpPr/>
            <p:nvPr/>
          </p:nvSpPr>
          <p:spPr>
            <a:xfrm flipH="false" flipV="false" rot="0">
              <a:off x="0" y="0"/>
              <a:ext cx="5486400" cy="10878566"/>
            </a:xfrm>
            <a:custGeom>
              <a:avLst/>
              <a:gdLst/>
              <a:ahLst/>
              <a:cxnLst/>
              <a:rect r="r" b="b" t="t" l="l"/>
              <a:pathLst>
                <a:path h="10878566" w="5486400">
                  <a:moveTo>
                    <a:pt x="0" y="251587"/>
                  </a:moveTo>
                  <a:cubicBezTo>
                    <a:pt x="0" y="112649"/>
                    <a:pt x="112649" y="0"/>
                    <a:pt x="251587" y="0"/>
                  </a:cubicBezTo>
                  <a:lnTo>
                    <a:pt x="5234813" y="0"/>
                  </a:lnTo>
                  <a:cubicBezTo>
                    <a:pt x="5373751" y="0"/>
                    <a:pt x="5486400" y="112649"/>
                    <a:pt x="5486400" y="251587"/>
                  </a:cubicBezTo>
                  <a:lnTo>
                    <a:pt x="5486400" y="10626979"/>
                  </a:lnTo>
                  <a:cubicBezTo>
                    <a:pt x="5486400" y="10765917"/>
                    <a:pt x="5373751" y="10878566"/>
                    <a:pt x="5234813" y="10878566"/>
                  </a:cubicBezTo>
                  <a:lnTo>
                    <a:pt x="251587" y="10878566"/>
                  </a:lnTo>
                  <a:cubicBezTo>
                    <a:pt x="112649" y="10878566"/>
                    <a:pt x="0" y="10765917"/>
                    <a:pt x="0" y="10626979"/>
                  </a:cubicBezTo>
                  <a:close/>
                </a:path>
              </a:pathLst>
            </a:custGeom>
            <a:solidFill>
              <a:srgbClr val="E9F1EE"/>
            </a:solidFill>
          </p:spPr>
        </p:sp>
      </p:grpSp>
      <p:grpSp>
        <p:nvGrpSpPr>
          <p:cNvPr name="Group 4" id="4"/>
          <p:cNvGrpSpPr/>
          <p:nvPr/>
        </p:nvGrpSpPr>
        <p:grpSpPr>
          <a:xfrm rot="0">
            <a:off x="937875" y="6515100"/>
            <a:ext cx="3420000" cy="2995200"/>
            <a:chOff x="0" y="0"/>
            <a:chExt cx="4560000" cy="3993600"/>
          </a:xfrm>
        </p:grpSpPr>
        <p:sp>
          <p:nvSpPr>
            <p:cNvPr name="Freeform 5" id="5"/>
            <p:cNvSpPr/>
            <p:nvPr/>
          </p:nvSpPr>
          <p:spPr>
            <a:xfrm flipH="false" flipV="false" rot="0">
              <a:off x="0" y="0"/>
              <a:ext cx="4559935" cy="3993642"/>
            </a:xfrm>
            <a:custGeom>
              <a:avLst/>
              <a:gdLst/>
              <a:ahLst/>
              <a:cxnLst/>
              <a:rect r="r" b="b" t="t" l="l"/>
              <a:pathLst>
                <a:path h="3993642" w="4559935">
                  <a:moveTo>
                    <a:pt x="0" y="183134"/>
                  </a:moveTo>
                  <a:cubicBezTo>
                    <a:pt x="0" y="82042"/>
                    <a:pt x="82042" y="0"/>
                    <a:pt x="183134" y="0"/>
                  </a:cubicBezTo>
                  <a:lnTo>
                    <a:pt x="4376801" y="0"/>
                  </a:lnTo>
                  <a:cubicBezTo>
                    <a:pt x="4477893" y="0"/>
                    <a:pt x="4559935" y="82042"/>
                    <a:pt x="4559935" y="183134"/>
                  </a:cubicBezTo>
                  <a:lnTo>
                    <a:pt x="4559935" y="3810508"/>
                  </a:lnTo>
                  <a:cubicBezTo>
                    <a:pt x="4559935" y="3911600"/>
                    <a:pt x="4477893" y="3993642"/>
                    <a:pt x="4376801" y="3993642"/>
                  </a:cubicBezTo>
                  <a:lnTo>
                    <a:pt x="183134" y="3993642"/>
                  </a:lnTo>
                  <a:cubicBezTo>
                    <a:pt x="82042" y="3993642"/>
                    <a:pt x="0" y="3911600"/>
                    <a:pt x="0" y="3810508"/>
                  </a:cubicBezTo>
                  <a:close/>
                </a:path>
              </a:pathLst>
            </a:custGeom>
            <a:solidFill>
              <a:srgbClr val="FFFFFF"/>
            </a:solidFill>
          </p:spPr>
        </p:sp>
      </p:grpSp>
      <p:grpSp>
        <p:nvGrpSpPr>
          <p:cNvPr name="Group 6" id="6"/>
          <p:cNvGrpSpPr/>
          <p:nvPr/>
        </p:nvGrpSpPr>
        <p:grpSpPr>
          <a:xfrm rot="0">
            <a:off x="315225" y="297450"/>
            <a:ext cx="17657550" cy="827550"/>
            <a:chOff x="0" y="0"/>
            <a:chExt cx="23543400" cy="1103400"/>
          </a:xfrm>
        </p:grpSpPr>
        <p:sp>
          <p:nvSpPr>
            <p:cNvPr name="Freeform 7" id="7"/>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8" id="8"/>
          <p:cNvGrpSpPr/>
          <p:nvPr/>
        </p:nvGrpSpPr>
        <p:grpSpPr>
          <a:xfrm rot="0">
            <a:off x="6131812" y="6613950"/>
            <a:ext cx="5040450" cy="3047850"/>
            <a:chOff x="0" y="0"/>
            <a:chExt cx="6720600" cy="4063800"/>
          </a:xfrm>
        </p:grpSpPr>
        <p:sp>
          <p:nvSpPr>
            <p:cNvPr name="Freeform 9" id="9"/>
            <p:cNvSpPr/>
            <p:nvPr/>
          </p:nvSpPr>
          <p:spPr>
            <a:xfrm flipH="false" flipV="false" rot="0">
              <a:off x="0" y="0"/>
              <a:ext cx="6720600" cy="4063800"/>
            </a:xfrm>
            <a:custGeom>
              <a:avLst/>
              <a:gdLst/>
              <a:ahLst/>
              <a:cxnLst/>
              <a:rect r="r" b="b" t="t" l="l"/>
              <a:pathLst>
                <a:path h="4063800" w="6720600">
                  <a:moveTo>
                    <a:pt x="0" y="0"/>
                  </a:moveTo>
                  <a:lnTo>
                    <a:pt x="6720600" y="0"/>
                  </a:lnTo>
                  <a:lnTo>
                    <a:pt x="6720600" y="4063800"/>
                  </a:lnTo>
                  <a:lnTo>
                    <a:pt x="0" y="4063800"/>
                  </a:lnTo>
                  <a:close/>
                </a:path>
              </a:pathLst>
            </a:custGeom>
            <a:solidFill>
              <a:srgbClr val="000000">
                <a:alpha val="0"/>
              </a:srgbClr>
            </a:solidFill>
          </p:spPr>
        </p:sp>
        <p:sp>
          <p:nvSpPr>
            <p:cNvPr name="TextBox 10" id="10"/>
            <p:cNvSpPr txBox="true"/>
            <p:nvPr/>
          </p:nvSpPr>
          <p:spPr>
            <a:xfrm>
              <a:off x="0" y="-19050"/>
              <a:ext cx="6720600" cy="4082850"/>
            </a:xfrm>
            <a:prstGeom prst="rect">
              <a:avLst/>
            </a:prstGeom>
          </p:spPr>
          <p:txBody>
            <a:bodyPr anchor="t" rtlCol="false" tIns="0" lIns="0" bIns="0" rIns="0"/>
            <a:lstStyle/>
            <a:p>
              <a:pPr algn="l">
                <a:lnSpc>
                  <a:spcPts val="2520"/>
                </a:lnSpc>
              </a:pPr>
              <a:r>
                <a:rPr lang="en-US" sz="2100">
                  <a:solidFill>
                    <a:srgbClr val="000000"/>
                  </a:solidFill>
                  <a:latin typeface="Poppins"/>
                  <a:ea typeface="Poppins"/>
                  <a:cs typeface="Poppins"/>
                  <a:sym typeface="Poppins"/>
                </a:rPr>
                <a:t>Open a web browser and go to </a:t>
              </a:r>
              <a:r>
                <a:rPr lang="en-US" sz="2100" u="sng">
                  <a:solidFill>
                    <a:srgbClr val="F07432"/>
                  </a:solidFill>
                  <a:latin typeface="Poppins"/>
                  <a:ea typeface="Poppins"/>
                  <a:cs typeface="Poppins"/>
                  <a:sym typeface="Poppins"/>
                  <a:hlinkClick r:id="rId3" tooltip="http://my.careit.com"/>
                </a:rPr>
                <a:t>my.careit.com</a:t>
              </a:r>
            </a:p>
            <a:p>
              <a:pPr algn="l">
                <a:lnSpc>
                  <a:spcPts val="2520"/>
                </a:lnSpc>
              </a:pPr>
            </a:p>
            <a:p>
              <a:pPr algn="l">
                <a:lnSpc>
                  <a:spcPts val="2520"/>
                </a:lnSpc>
              </a:pPr>
              <a:r>
                <a:rPr lang="en-US" sz="2100">
                  <a:solidFill>
                    <a:srgbClr val="000000"/>
                  </a:solidFill>
                  <a:latin typeface="Poppins"/>
                  <a:ea typeface="Poppins"/>
                  <a:cs typeface="Poppins"/>
                  <a:sym typeface="Poppins"/>
                </a:rPr>
                <a:t>Log-in with the same credentials</a:t>
              </a:r>
            </a:p>
            <a:p>
              <a:pPr algn="l">
                <a:lnSpc>
                  <a:spcPts val="2520"/>
                </a:lnSpc>
              </a:pPr>
              <a:r>
                <a:rPr lang="en-US" sz="2100">
                  <a:solidFill>
                    <a:srgbClr val="000000"/>
                  </a:solidFill>
                  <a:latin typeface="Poppins"/>
                  <a:ea typeface="Poppins"/>
                  <a:cs typeface="Poppins"/>
                  <a:sym typeface="Poppins"/>
                </a:rPr>
                <a:t>as you do for the mobile app.</a:t>
              </a:r>
            </a:p>
            <a:p>
              <a:pPr algn="l">
                <a:lnSpc>
                  <a:spcPts val="2520"/>
                </a:lnSpc>
              </a:pPr>
            </a:p>
            <a:p>
              <a:pPr algn="l">
                <a:lnSpc>
                  <a:spcPts val="2520"/>
                </a:lnSpc>
              </a:pPr>
              <a:r>
                <a:rPr lang="en-US" sz="2100">
                  <a:solidFill>
                    <a:srgbClr val="000000"/>
                  </a:solidFill>
                  <a:latin typeface="Poppins"/>
                  <a:ea typeface="Poppins"/>
                  <a:cs typeface="Poppins"/>
                  <a:sym typeface="Poppins"/>
                </a:rPr>
                <a:t>Navigate to the </a:t>
              </a:r>
              <a:r>
                <a:rPr lang="en-US" sz="2100">
                  <a:solidFill>
                    <a:srgbClr val="027D5A"/>
                  </a:solidFill>
                  <a:latin typeface="Poppins"/>
                  <a:ea typeface="Poppins"/>
                  <a:cs typeface="Poppins"/>
                  <a:sym typeface="Poppins"/>
                </a:rPr>
                <a:t>Partnerships</a:t>
              </a:r>
              <a:r>
                <a:rPr lang="en-US" sz="2100">
                  <a:solidFill>
                    <a:srgbClr val="000000"/>
                  </a:solidFill>
                  <a:latin typeface="Poppins"/>
                  <a:ea typeface="Poppins"/>
                  <a:cs typeface="Poppins"/>
                  <a:sym typeface="Poppins"/>
                </a:rPr>
                <a:t> menu.</a:t>
              </a:r>
            </a:p>
            <a:p>
              <a:pPr algn="l">
                <a:lnSpc>
                  <a:spcPts val="2520"/>
                </a:lnSpc>
              </a:pPr>
            </a:p>
            <a:p>
              <a:pPr algn="l">
                <a:lnSpc>
                  <a:spcPts val="2520"/>
                </a:lnSpc>
              </a:pPr>
              <a:r>
                <a:rPr lang="en-US" sz="2100">
                  <a:solidFill>
                    <a:srgbClr val="000000"/>
                  </a:solidFill>
                  <a:latin typeface="Poppins"/>
                  <a:ea typeface="Poppins"/>
                  <a:cs typeface="Poppins"/>
                  <a:sym typeface="Poppins"/>
                </a:rPr>
                <a:t>Select the </a:t>
              </a:r>
              <a:r>
                <a:rPr lang="en-US" sz="2100">
                  <a:solidFill>
                    <a:srgbClr val="027D5A"/>
                  </a:solidFill>
                  <a:latin typeface="Poppins"/>
                  <a:ea typeface="Poppins"/>
                  <a:cs typeface="Poppins"/>
                  <a:sym typeface="Poppins"/>
                </a:rPr>
                <a:t>Agreements</a:t>
              </a:r>
              <a:r>
                <a:rPr lang="en-US" sz="2100">
                  <a:solidFill>
                    <a:srgbClr val="000000"/>
                  </a:solidFill>
                  <a:latin typeface="Poppins"/>
                  <a:ea typeface="Poppins"/>
                  <a:cs typeface="Poppins"/>
                  <a:sym typeface="Poppins"/>
                </a:rPr>
                <a:t> tab.</a:t>
              </a:r>
            </a:p>
          </p:txBody>
        </p:sp>
      </p:grpSp>
      <p:grpSp>
        <p:nvGrpSpPr>
          <p:cNvPr name="Group 11" id="11"/>
          <p:cNvGrpSpPr/>
          <p:nvPr/>
        </p:nvGrpSpPr>
        <p:grpSpPr>
          <a:xfrm rot="0">
            <a:off x="5264344" y="6674700"/>
            <a:ext cx="483300" cy="483300"/>
            <a:chOff x="0" y="0"/>
            <a:chExt cx="644400" cy="644400"/>
          </a:xfrm>
        </p:grpSpPr>
        <p:sp>
          <p:nvSpPr>
            <p:cNvPr name="Freeform 12" id="12"/>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13" id="13"/>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1</a:t>
              </a:r>
            </a:p>
          </p:txBody>
        </p:sp>
      </p:grpSp>
      <p:grpSp>
        <p:nvGrpSpPr>
          <p:cNvPr name="Group 14" id="14"/>
          <p:cNvGrpSpPr/>
          <p:nvPr/>
        </p:nvGrpSpPr>
        <p:grpSpPr>
          <a:xfrm rot="0">
            <a:off x="516000" y="354600"/>
            <a:ext cx="7576200" cy="713250"/>
            <a:chOff x="0" y="0"/>
            <a:chExt cx="10101600" cy="951000"/>
          </a:xfrm>
        </p:grpSpPr>
        <p:sp>
          <p:nvSpPr>
            <p:cNvPr name="Freeform 15" id="15"/>
            <p:cNvSpPr/>
            <p:nvPr/>
          </p:nvSpPr>
          <p:spPr>
            <a:xfrm flipH="false" flipV="false" rot="0">
              <a:off x="0" y="0"/>
              <a:ext cx="10101600" cy="951000"/>
            </a:xfrm>
            <a:custGeom>
              <a:avLst/>
              <a:gdLst/>
              <a:ahLst/>
              <a:cxnLst/>
              <a:rect r="r" b="b" t="t" l="l"/>
              <a:pathLst>
                <a:path h="951000" w="10101600">
                  <a:moveTo>
                    <a:pt x="0" y="0"/>
                  </a:moveTo>
                  <a:lnTo>
                    <a:pt x="10101600" y="0"/>
                  </a:lnTo>
                  <a:lnTo>
                    <a:pt x="10101600" y="951000"/>
                  </a:lnTo>
                  <a:lnTo>
                    <a:pt x="0" y="951000"/>
                  </a:lnTo>
                  <a:close/>
                </a:path>
              </a:pathLst>
            </a:custGeom>
            <a:solidFill>
              <a:srgbClr val="000000">
                <a:alpha val="0"/>
              </a:srgbClr>
            </a:solidFill>
          </p:spPr>
        </p:sp>
        <p:sp>
          <p:nvSpPr>
            <p:cNvPr name="TextBox 16" id="16"/>
            <p:cNvSpPr txBox="true"/>
            <p:nvPr/>
          </p:nvSpPr>
          <p:spPr>
            <a:xfrm>
              <a:off x="0" y="9525"/>
              <a:ext cx="10101600" cy="941475"/>
            </a:xfrm>
            <a:prstGeom prst="rect">
              <a:avLst/>
            </a:prstGeom>
          </p:spPr>
          <p:txBody>
            <a:bodyPr anchor="t" rtlCol="false" tIns="0" lIns="0" bIns="0" rIns="0"/>
            <a:lstStyle/>
            <a:p>
              <a:pPr algn="l">
                <a:lnSpc>
                  <a:spcPts val="3402"/>
                </a:lnSpc>
              </a:pPr>
              <a:r>
                <a:rPr lang="en-US" sz="3150">
                  <a:solidFill>
                    <a:srgbClr val="000000"/>
                  </a:solidFill>
                  <a:latin typeface="Poppins"/>
                  <a:ea typeface="Poppins"/>
                  <a:cs typeface="Poppins"/>
                  <a:sym typeface="Poppins"/>
                </a:rPr>
                <a:t>Inspections</a:t>
              </a:r>
            </a:p>
          </p:txBody>
        </p:sp>
      </p:grpSp>
      <p:sp>
        <p:nvSpPr>
          <p:cNvPr name="Freeform 17" id="17"/>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4"/>
            <a:stretch>
              <a:fillRect l="0" t="0" r="-1" b="0"/>
            </a:stretch>
          </a:blipFill>
        </p:spPr>
      </p:sp>
      <p:grpSp>
        <p:nvGrpSpPr>
          <p:cNvPr name="Group 18" id="18"/>
          <p:cNvGrpSpPr/>
          <p:nvPr/>
        </p:nvGrpSpPr>
        <p:grpSpPr>
          <a:xfrm rot="0">
            <a:off x="1000613" y="3944963"/>
            <a:ext cx="3294450" cy="2262600"/>
            <a:chOff x="0" y="0"/>
            <a:chExt cx="4392600" cy="3016800"/>
          </a:xfrm>
        </p:grpSpPr>
        <p:sp>
          <p:nvSpPr>
            <p:cNvPr name="Freeform 19" id="19"/>
            <p:cNvSpPr/>
            <p:nvPr/>
          </p:nvSpPr>
          <p:spPr>
            <a:xfrm flipH="false" flipV="false" rot="0">
              <a:off x="0" y="0"/>
              <a:ext cx="4392600" cy="3016800"/>
            </a:xfrm>
            <a:custGeom>
              <a:avLst/>
              <a:gdLst/>
              <a:ahLst/>
              <a:cxnLst/>
              <a:rect r="r" b="b" t="t" l="l"/>
              <a:pathLst>
                <a:path h="3016800" w="4392600">
                  <a:moveTo>
                    <a:pt x="0" y="0"/>
                  </a:moveTo>
                  <a:lnTo>
                    <a:pt x="4392600" y="0"/>
                  </a:lnTo>
                  <a:lnTo>
                    <a:pt x="4392600" y="3016800"/>
                  </a:lnTo>
                  <a:lnTo>
                    <a:pt x="0" y="3016800"/>
                  </a:lnTo>
                  <a:close/>
                </a:path>
              </a:pathLst>
            </a:custGeom>
            <a:solidFill>
              <a:srgbClr val="000000">
                <a:alpha val="0"/>
              </a:srgbClr>
            </a:solidFill>
          </p:spPr>
        </p:sp>
        <p:sp>
          <p:nvSpPr>
            <p:cNvPr name="TextBox 20" id="20"/>
            <p:cNvSpPr txBox="true"/>
            <p:nvPr/>
          </p:nvSpPr>
          <p:spPr>
            <a:xfrm>
              <a:off x="0" y="-19050"/>
              <a:ext cx="4392600" cy="3035850"/>
            </a:xfrm>
            <a:prstGeom prst="rect">
              <a:avLst/>
            </a:prstGeom>
          </p:spPr>
          <p:txBody>
            <a:bodyPr anchor="ctr" rtlCol="false" tIns="0" lIns="0" bIns="0" rIns="0"/>
            <a:lstStyle/>
            <a:p>
              <a:pPr algn="l">
                <a:lnSpc>
                  <a:spcPts val="2520"/>
                </a:lnSpc>
              </a:pPr>
              <a:r>
                <a:rPr lang="en-US" b="true" sz="2100">
                  <a:solidFill>
                    <a:srgbClr val="000000"/>
                  </a:solidFill>
                  <a:latin typeface="Poppins Medium"/>
                  <a:ea typeface="Poppins Medium"/>
                  <a:cs typeface="Poppins Medium"/>
                  <a:sym typeface="Poppins Medium"/>
                </a:rPr>
                <a:t>An inspector may visit to check on your SB 1383 compliance.</a:t>
              </a:r>
            </a:p>
            <a:p>
              <a:pPr algn="l">
                <a:lnSpc>
                  <a:spcPts val="2520"/>
                </a:lnSpc>
              </a:pPr>
            </a:p>
            <a:p>
              <a:pPr algn="l">
                <a:lnSpc>
                  <a:spcPts val="2520"/>
                </a:lnSpc>
              </a:pPr>
              <a:r>
                <a:rPr lang="en-US" b="true" sz="2100">
                  <a:solidFill>
                    <a:srgbClr val="000000"/>
                  </a:solidFill>
                  <a:latin typeface="Poppins Medium"/>
                  <a:ea typeface="Poppins Medium"/>
                  <a:cs typeface="Poppins Medium"/>
                  <a:sym typeface="Poppins Medium"/>
                </a:rPr>
                <a:t>When this occurs, here’s your action plan.</a:t>
              </a:r>
            </a:p>
          </p:txBody>
        </p:sp>
      </p:grpSp>
      <p:sp>
        <p:nvSpPr>
          <p:cNvPr name="Freeform 21" id="21"/>
          <p:cNvSpPr/>
          <p:nvPr/>
        </p:nvSpPr>
        <p:spPr>
          <a:xfrm flipH="false" flipV="false" rot="0">
            <a:off x="1234679" y="6776174"/>
            <a:ext cx="1077891" cy="827550"/>
          </a:xfrm>
          <a:custGeom>
            <a:avLst/>
            <a:gdLst/>
            <a:ahLst/>
            <a:cxnLst/>
            <a:rect r="r" b="b" t="t" l="l"/>
            <a:pathLst>
              <a:path h="827550" w="1077891">
                <a:moveTo>
                  <a:pt x="0" y="0"/>
                </a:moveTo>
                <a:lnTo>
                  <a:pt x="1077891" y="0"/>
                </a:lnTo>
                <a:lnTo>
                  <a:pt x="1077891" y="827550"/>
                </a:lnTo>
                <a:lnTo>
                  <a:pt x="0" y="827550"/>
                </a:lnTo>
                <a:lnTo>
                  <a:pt x="0" y="0"/>
                </a:lnTo>
                <a:close/>
              </a:path>
            </a:pathLst>
          </a:custGeom>
          <a:blipFill>
            <a:blip r:embed="rId5"/>
            <a:stretch>
              <a:fillRect l="0" t="0" r="0" b="0"/>
            </a:stretch>
          </a:blipFill>
        </p:spPr>
      </p:sp>
      <p:grpSp>
        <p:nvGrpSpPr>
          <p:cNvPr name="Group 22" id="22"/>
          <p:cNvGrpSpPr/>
          <p:nvPr/>
        </p:nvGrpSpPr>
        <p:grpSpPr>
          <a:xfrm rot="0">
            <a:off x="1409804" y="7770336"/>
            <a:ext cx="2633400" cy="1385100"/>
            <a:chOff x="0" y="0"/>
            <a:chExt cx="3511200" cy="1846800"/>
          </a:xfrm>
        </p:grpSpPr>
        <p:sp>
          <p:nvSpPr>
            <p:cNvPr name="Freeform 23" id="23"/>
            <p:cNvSpPr/>
            <p:nvPr/>
          </p:nvSpPr>
          <p:spPr>
            <a:xfrm flipH="false" flipV="false" rot="0">
              <a:off x="0" y="0"/>
              <a:ext cx="3511200" cy="1846800"/>
            </a:xfrm>
            <a:custGeom>
              <a:avLst/>
              <a:gdLst/>
              <a:ahLst/>
              <a:cxnLst/>
              <a:rect r="r" b="b" t="t" l="l"/>
              <a:pathLst>
                <a:path h="1846800" w="3511200">
                  <a:moveTo>
                    <a:pt x="0" y="0"/>
                  </a:moveTo>
                  <a:lnTo>
                    <a:pt x="3511200" y="0"/>
                  </a:lnTo>
                  <a:lnTo>
                    <a:pt x="3511200" y="1846800"/>
                  </a:lnTo>
                  <a:lnTo>
                    <a:pt x="0" y="1846800"/>
                  </a:lnTo>
                  <a:close/>
                </a:path>
              </a:pathLst>
            </a:custGeom>
            <a:solidFill>
              <a:srgbClr val="000000">
                <a:alpha val="0"/>
              </a:srgbClr>
            </a:solidFill>
          </p:spPr>
        </p:sp>
        <p:sp>
          <p:nvSpPr>
            <p:cNvPr name="TextBox 24" id="24"/>
            <p:cNvSpPr txBox="true"/>
            <p:nvPr/>
          </p:nvSpPr>
          <p:spPr>
            <a:xfrm>
              <a:off x="0" y="-19050"/>
              <a:ext cx="3511200" cy="1865850"/>
            </a:xfrm>
            <a:prstGeom prst="rect">
              <a:avLst/>
            </a:prstGeom>
          </p:spPr>
          <p:txBody>
            <a:bodyPr anchor="ctr" rtlCol="false" tIns="0" lIns="0" bIns="0" rIns="0"/>
            <a:lstStyle/>
            <a:p>
              <a:pPr algn="l">
                <a:lnSpc>
                  <a:spcPts val="2160"/>
                </a:lnSpc>
              </a:pPr>
              <a:r>
                <a:rPr lang="en-US" b="true" sz="1800">
                  <a:solidFill>
                    <a:srgbClr val="000000"/>
                  </a:solidFill>
                  <a:latin typeface="Poppins Medium"/>
                  <a:ea typeface="Poppins Medium"/>
                  <a:cs typeface="Poppins Medium"/>
                  <a:sym typeface="Poppins Medium"/>
                </a:rPr>
                <a:t>Agreements are exclusively viewed on the Careit web platform, not on the mobile app.</a:t>
              </a:r>
            </a:p>
          </p:txBody>
        </p:sp>
      </p:grpSp>
      <p:sp>
        <p:nvSpPr>
          <p:cNvPr name="Freeform 25" id="25"/>
          <p:cNvSpPr/>
          <p:nvPr/>
        </p:nvSpPr>
        <p:spPr>
          <a:xfrm flipH="false" flipV="false" rot="0">
            <a:off x="7311489" y="1407675"/>
            <a:ext cx="8217861" cy="4923601"/>
          </a:xfrm>
          <a:custGeom>
            <a:avLst/>
            <a:gdLst/>
            <a:ahLst/>
            <a:cxnLst/>
            <a:rect r="r" b="b" t="t" l="l"/>
            <a:pathLst>
              <a:path h="4923601" w="8217861">
                <a:moveTo>
                  <a:pt x="0" y="0"/>
                </a:moveTo>
                <a:lnTo>
                  <a:pt x="8217861" y="0"/>
                </a:lnTo>
                <a:lnTo>
                  <a:pt x="8217861" y="4923601"/>
                </a:lnTo>
                <a:lnTo>
                  <a:pt x="0" y="4923601"/>
                </a:lnTo>
                <a:lnTo>
                  <a:pt x="0" y="0"/>
                </a:lnTo>
                <a:close/>
              </a:path>
            </a:pathLst>
          </a:custGeom>
          <a:blipFill>
            <a:blip r:embed="rId6"/>
            <a:stretch>
              <a:fillRect l="-3298" t="-38966" r="-3309" b="-38969"/>
            </a:stretch>
          </a:blipFill>
        </p:spPr>
      </p:sp>
      <p:grpSp>
        <p:nvGrpSpPr>
          <p:cNvPr name="Group 26" id="26"/>
          <p:cNvGrpSpPr/>
          <p:nvPr/>
        </p:nvGrpSpPr>
        <p:grpSpPr>
          <a:xfrm rot="0">
            <a:off x="5264344" y="7609763"/>
            <a:ext cx="483300" cy="483300"/>
            <a:chOff x="0" y="0"/>
            <a:chExt cx="644400" cy="644400"/>
          </a:xfrm>
        </p:grpSpPr>
        <p:sp>
          <p:nvSpPr>
            <p:cNvPr name="Freeform 27" id="27"/>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28" id="28"/>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2</a:t>
              </a:r>
            </a:p>
          </p:txBody>
        </p:sp>
      </p:grpSp>
      <p:grpSp>
        <p:nvGrpSpPr>
          <p:cNvPr name="Group 29" id="29"/>
          <p:cNvGrpSpPr/>
          <p:nvPr/>
        </p:nvGrpSpPr>
        <p:grpSpPr>
          <a:xfrm rot="0">
            <a:off x="5264344" y="8544825"/>
            <a:ext cx="483300" cy="483300"/>
            <a:chOff x="0" y="0"/>
            <a:chExt cx="644400" cy="644400"/>
          </a:xfrm>
        </p:grpSpPr>
        <p:sp>
          <p:nvSpPr>
            <p:cNvPr name="Freeform 30" id="30"/>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31" id="31"/>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3</a:t>
              </a:r>
            </a:p>
          </p:txBody>
        </p:sp>
      </p:grpSp>
      <p:grpSp>
        <p:nvGrpSpPr>
          <p:cNvPr name="Group 32" id="32"/>
          <p:cNvGrpSpPr/>
          <p:nvPr/>
        </p:nvGrpSpPr>
        <p:grpSpPr>
          <a:xfrm rot="0">
            <a:off x="5264344" y="9178500"/>
            <a:ext cx="483300" cy="483300"/>
            <a:chOff x="0" y="0"/>
            <a:chExt cx="644400" cy="644400"/>
          </a:xfrm>
        </p:grpSpPr>
        <p:sp>
          <p:nvSpPr>
            <p:cNvPr name="Freeform 33" id="33"/>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34" id="34"/>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4</a:t>
              </a:r>
            </a:p>
          </p:txBody>
        </p:sp>
      </p:grpSp>
      <p:grpSp>
        <p:nvGrpSpPr>
          <p:cNvPr name="Group 35" id="35"/>
          <p:cNvGrpSpPr/>
          <p:nvPr/>
        </p:nvGrpSpPr>
        <p:grpSpPr>
          <a:xfrm rot="0">
            <a:off x="12528488" y="6613950"/>
            <a:ext cx="4857750" cy="3047850"/>
            <a:chOff x="0" y="0"/>
            <a:chExt cx="6477000" cy="4063800"/>
          </a:xfrm>
        </p:grpSpPr>
        <p:sp>
          <p:nvSpPr>
            <p:cNvPr name="Freeform 36" id="36"/>
            <p:cNvSpPr/>
            <p:nvPr/>
          </p:nvSpPr>
          <p:spPr>
            <a:xfrm flipH="false" flipV="false" rot="0">
              <a:off x="0" y="0"/>
              <a:ext cx="6477000" cy="4063800"/>
            </a:xfrm>
            <a:custGeom>
              <a:avLst/>
              <a:gdLst/>
              <a:ahLst/>
              <a:cxnLst/>
              <a:rect r="r" b="b" t="t" l="l"/>
              <a:pathLst>
                <a:path h="4063800" w="6477000">
                  <a:moveTo>
                    <a:pt x="0" y="0"/>
                  </a:moveTo>
                  <a:lnTo>
                    <a:pt x="6477000" y="0"/>
                  </a:lnTo>
                  <a:lnTo>
                    <a:pt x="6477000" y="4063800"/>
                  </a:lnTo>
                  <a:lnTo>
                    <a:pt x="0" y="4063800"/>
                  </a:lnTo>
                  <a:close/>
                </a:path>
              </a:pathLst>
            </a:custGeom>
            <a:solidFill>
              <a:srgbClr val="000000">
                <a:alpha val="0"/>
              </a:srgbClr>
            </a:solidFill>
          </p:spPr>
        </p:sp>
        <p:sp>
          <p:nvSpPr>
            <p:cNvPr name="TextBox 37" id="37"/>
            <p:cNvSpPr txBox="true"/>
            <p:nvPr/>
          </p:nvSpPr>
          <p:spPr>
            <a:xfrm>
              <a:off x="0" y="-19050"/>
              <a:ext cx="6477000" cy="4082850"/>
            </a:xfrm>
            <a:prstGeom prst="rect">
              <a:avLst/>
            </a:prstGeom>
          </p:spPr>
          <p:txBody>
            <a:bodyPr anchor="t" rtlCol="false" tIns="0" lIns="0" bIns="0" rIns="0"/>
            <a:lstStyle/>
            <a:p>
              <a:pPr algn="l">
                <a:lnSpc>
                  <a:spcPts val="2520"/>
                </a:lnSpc>
              </a:pPr>
              <a:r>
                <a:rPr lang="en-US" sz="2100">
                  <a:solidFill>
                    <a:srgbClr val="000000"/>
                  </a:solidFill>
                  <a:latin typeface="Poppins"/>
                  <a:ea typeface="Poppins"/>
                  <a:cs typeface="Poppins"/>
                  <a:sym typeface="Poppins"/>
                </a:rPr>
                <a:t>Download your agreements here to show to inspectors.</a:t>
              </a:r>
            </a:p>
            <a:p>
              <a:pPr algn="l">
                <a:lnSpc>
                  <a:spcPts val="2520"/>
                </a:lnSpc>
              </a:pPr>
            </a:p>
            <a:p>
              <a:pPr algn="l">
                <a:lnSpc>
                  <a:spcPts val="2520"/>
                </a:lnSpc>
              </a:pPr>
              <a:r>
                <a:rPr lang="en-US" sz="2100">
                  <a:solidFill>
                    <a:srgbClr val="000000"/>
                  </a:solidFill>
                  <a:latin typeface="Poppins"/>
                  <a:ea typeface="Poppins"/>
                  <a:cs typeface="Poppins"/>
                  <a:sym typeface="Poppins"/>
                </a:rPr>
                <a:t>Go to </a:t>
              </a:r>
              <a:r>
                <a:rPr lang="en-US" sz="2100">
                  <a:solidFill>
                    <a:srgbClr val="027D5A"/>
                  </a:solidFill>
                  <a:latin typeface="Poppins"/>
                  <a:ea typeface="Poppins"/>
                  <a:cs typeface="Poppins"/>
                  <a:sym typeface="Poppins"/>
                </a:rPr>
                <a:t>All Donations</a:t>
              </a:r>
              <a:r>
                <a:rPr lang="en-US" sz="2100">
                  <a:solidFill>
                    <a:srgbClr val="000000"/>
                  </a:solidFill>
                  <a:latin typeface="Poppins"/>
                  <a:ea typeface="Poppins"/>
                  <a:cs typeface="Poppins"/>
                  <a:sym typeface="Poppins"/>
                </a:rPr>
                <a:t>.</a:t>
              </a:r>
            </a:p>
            <a:p>
              <a:pPr algn="l">
                <a:lnSpc>
                  <a:spcPts val="2520"/>
                </a:lnSpc>
              </a:pPr>
            </a:p>
            <a:p>
              <a:pPr algn="l">
                <a:lnSpc>
                  <a:spcPts val="2520"/>
                </a:lnSpc>
              </a:pPr>
              <a:r>
                <a:rPr lang="en-US" sz="2100">
                  <a:solidFill>
                    <a:srgbClr val="000000"/>
                  </a:solidFill>
                  <a:latin typeface="Poppins"/>
                  <a:ea typeface="Poppins"/>
                  <a:cs typeface="Poppins"/>
                  <a:sym typeface="Poppins"/>
                </a:rPr>
                <a:t>Use the </a:t>
              </a:r>
              <a:r>
                <a:rPr lang="en-US" sz="2100">
                  <a:solidFill>
                    <a:srgbClr val="027D5A"/>
                  </a:solidFill>
                  <a:latin typeface="Poppins"/>
                  <a:ea typeface="Poppins"/>
                  <a:cs typeface="Poppins"/>
                  <a:sym typeface="Poppins"/>
                </a:rPr>
                <a:t>date entry fields</a:t>
              </a:r>
              <a:r>
                <a:rPr lang="en-US" sz="2100">
                  <a:solidFill>
                    <a:srgbClr val="000000"/>
                  </a:solidFill>
                  <a:latin typeface="Poppins"/>
                  <a:ea typeface="Poppins"/>
                  <a:cs typeface="Poppins"/>
                  <a:sym typeface="Poppins"/>
                </a:rPr>
                <a:t> at the top to set the time frame for your donation history that the inspector wants to review. </a:t>
              </a:r>
            </a:p>
          </p:txBody>
        </p:sp>
      </p:grpSp>
      <p:grpSp>
        <p:nvGrpSpPr>
          <p:cNvPr name="Group 38" id="38"/>
          <p:cNvGrpSpPr/>
          <p:nvPr/>
        </p:nvGrpSpPr>
        <p:grpSpPr>
          <a:xfrm rot="0">
            <a:off x="11661019" y="6674700"/>
            <a:ext cx="483300" cy="483300"/>
            <a:chOff x="0" y="0"/>
            <a:chExt cx="644400" cy="644400"/>
          </a:xfrm>
        </p:grpSpPr>
        <p:sp>
          <p:nvSpPr>
            <p:cNvPr name="Freeform 39" id="39"/>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40" id="40"/>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5</a:t>
              </a:r>
            </a:p>
          </p:txBody>
        </p:sp>
      </p:grpSp>
      <p:grpSp>
        <p:nvGrpSpPr>
          <p:cNvPr name="Group 41" id="41"/>
          <p:cNvGrpSpPr/>
          <p:nvPr/>
        </p:nvGrpSpPr>
        <p:grpSpPr>
          <a:xfrm rot="0">
            <a:off x="11661019" y="7584563"/>
            <a:ext cx="483300" cy="483300"/>
            <a:chOff x="0" y="0"/>
            <a:chExt cx="644400" cy="644400"/>
          </a:xfrm>
        </p:grpSpPr>
        <p:sp>
          <p:nvSpPr>
            <p:cNvPr name="Freeform 42" id="42"/>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43" id="43"/>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6</a:t>
              </a:r>
            </a:p>
          </p:txBody>
        </p:sp>
      </p:grpSp>
      <p:grpSp>
        <p:nvGrpSpPr>
          <p:cNvPr name="Group 44" id="44"/>
          <p:cNvGrpSpPr/>
          <p:nvPr/>
        </p:nvGrpSpPr>
        <p:grpSpPr>
          <a:xfrm rot="0">
            <a:off x="11661019" y="8218163"/>
            <a:ext cx="483300" cy="483300"/>
            <a:chOff x="0" y="0"/>
            <a:chExt cx="644400" cy="644400"/>
          </a:xfrm>
        </p:grpSpPr>
        <p:sp>
          <p:nvSpPr>
            <p:cNvPr name="Freeform 45" id="45"/>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46" id="46"/>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7</a:t>
              </a:r>
            </a:p>
          </p:txBody>
        </p:sp>
      </p:grpSp>
      <p:sp>
        <p:nvSpPr>
          <p:cNvPr name="Freeform 47" id="47"/>
          <p:cNvSpPr/>
          <p:nvPr/>
        </p:nvSpPr>
        <p:spPr>
          <a:xfrm flipH="false" flipV="false" rot="0">
            <a:off x="8519062" y="1952512"/>
            <a:ext cx="5809275" cy="3640011"/>
          </a:xfrm>
          <a:custGeom>
            <a:avLst/>
            <a:gdLst/>
            <a:ahLst/>
            <a:cxnLst/>
            <a:rect r="r" b="b" t="t" l="l"/>
            <a:pathLst>
              <a:path h="3640011" w="5809275">
                <a:moveTo>
                  <a:pt x="0" y="0"/>
                </a:moveTo>
                <a:lnTo>
                  <a:pt x="5809276" y="0"/>
                </a:lnTo>
                <a:lnTo>
                  <a:pt x="5809276" y="3640011"/>
                </a:lnTo>
                <a:lnTo>
                  <a:pt x="0" y="3640011"/>
                </a:lnTo>
                <a:lnTo>
                  <a:pt x="0" y="0"/>
                </a:lnTo>
                <a:close/>
              </a:path>
            </a:pathLst>
          </a:custGeom>
          <a:blipFill>
            <a:blip r:embed="rId7">
              <a:alphaModFix amt="90000"/>
            </a:blip>
            <a:stretch>
              <a:fillRect l="-6689" t="-7359" r="-6427" b="-9349"/>
            </a:stretch>
          </a:blipFill>
        </p:spPr>
      </p:sp>
      <p:grpSp>
        <p:nvGrpSpPr>
          <p:cNvPr name="Group 48" id="48"/>
          <p:cNvGrpSpPr/>
          <p:nvPr/>
        </p:nvGrpSpPr>
        <p:grpSpPr>
          <a:xfrm rot="0">
            <a:off x="10706363" y="2494782"/>
            <a:ext cx="1134900" cy="552150"/>
            <a:chOff x="0" y="0"/>
            <a:chExt cx="1513200" cy="736200"/>
          </a:xfrm>
        </p:grpSpPr>
        <p:sp>
          <p:nvSpPr>
            <p:cNvPr name="Freeform 49" id="49"/>
            <p:cNvSpPr/>
            <p:nvPr/>
          </p:nvSpPr>
          <p:spPr>
            <a:xfrm flipH="false" flipV="false" rot="0">
              <a:off x="0" y="0"/>
              <a:ext cx="1513205" cy="736219"/>
            </a:xfrm>
            <a:custGeom>
              <a:avLst/>
              <a:gdLst/>
              <a:ahLst/>
              <a:cxnLst/>
              <a:rect r="r" b="b" t="t" l="l"/>
              <a:pathLst>
                <a:path h="736219" w="1513205">
                  <a:moveTo>
                    <a:pt x="0" y="249809"/>
                  </a:moveTo>
                  <a:cubicBezTo>
                    <a:pt x="0" y="109855"/>
                    <a:pt x="119507" y="0"/>
                    <a:pt x="262382" y="0"/>
                  </a:cubicBezTo>
                  <a:lnTo>
                    <a:pt x="1250823" y="0"/>
                  </a:lnTo>
                  <a:lnTo>
                    <a:pt x="1250823" y="38100"/>
                  </a:lnTo>
                  <a:lnTo>
                    <a:pt x="1250823" y="0"/>
                  </a:lnTo>
                  <a:cubicBezTo>
                    <a:pt x="1393571" y="0"/>
                    <a:pt x="1513205" y="109855"/>
                    <a:pt x="1513205" y="249809"/>
                  </a:cubicBezTo>
                  <a:lnTo>
                    <a:pt x="1475105" y="249809"/>
                  </a:lnTo>
                  <a:lnTo>
                    <a:pt x="1513205" y="249809"/>
                  </a:lnTo>
                  <a:lnTo>
                    <a:pt x="1513205" y="486410"/>
                  </a:lnTo>
                  <a:lnTo>
                    <a:pt x="1475105" y="486410"/>
                  </a:lnTo>
                  <a:lnTo>
                    <a:pt x="1513205" y="486410"/>
                  </a:lnTo>
                  <a:cubicBezTo>
                    <a:pt x="1513205" y="626364"/>
                    <a:pt x="1393698" y="736219"/>
                    <a:pt x="1250823" y="736219"/>
                  </a:cubicBezTo>
                  <a:lnTo>
                    <a:pt x="1250823" y="698119"/>
                  </a:lnTo>
                  <a:lnTo>
                    <a:pt x="1250823" y="736219"/>
                  </a:lnTo>
                  <a:lnTo>
                    <a:pt x="262382" y="736219"/>
                  </a:lnTo>
                  <a:lnTo>
                    <a:pt x="262382" y="698119"/>
                  </a:lnTo>
                  <a:lnTo>
                    <a:pt x="262382" y="736219"/>
                  </a:lnTo>
                  <a:cubicBezTo>
                    <a:pt x="119507" y="736219"/>
                    <a:pt x="0" y="626364"/>
                    <a:pt x="0" y="486410"/>
                  </a:cubicBezTo>
                  <a:lnTo>
                    <a:pt x="0" y="249809"/>
                  </a:lnTo>
                  <a:lnTo>
                    <a:pt x="38100" y="249809"/>
                  </a:lnTo>
                  <a:lnTo>
                    <a:pt x="0" y="249809"/>
                  </a:lnTo>
                  <a:moveTo>
                    <a:pt x="76200" y="249809"/>
                  </a:moveTo>
                  <a:lnTo>
                    <a:pt x="76200" y="486410"/>
                  </a:lnTo>
                  <a:lnTo>
                    <a:pt x="38100" y="486410"/>
                  </a:lnTo>
                  <a:lnTo>
                    <a:pt x="76200" y="486410"/>
                  </a:lnTo>
                  <a:cubicBezTo>
                    <a:pt x="76200" y="580263"/>
                    <a:pt x="157480" y="660019"/>
                    <a:pt x="262382" y="660019"/>
                  </a:cubicBezTo>
                  <a:lnTo>
                    <a:pt x="1250823" y="660019"/>
                  </a:lnTo>
                  <a:cubicBezTo>
                    <a:pt x="1355725" y="660019"/>
                    <a:pt x="1437005" y="580263"/>
                    <a:pt x="1437005" y="486410"/>
                  </a:cubicBezTo>
                  <a:lnTo>
                    <a:pt x="1437005" y="249809"/>
                  </a:lnTo>
                  <a:cubicBezTo>
                    <a:pt x="1437005" y="155956"/>
                    <a:pt x="1355725" y="76200"/>
                    <a:pt x="1250823" y="76200"/>
                  </a:cubicBezTo>
                  <a:lnTo>
                    <a:pt x="262382" y="76200"/>
                  </a:lnTo>
                  <a:lnTo>
                    <a:pt x="262382" y="38100"/>
                  </a:lnTo>
                  <a:lnTo>
                    <a:pt x="262382" y="76200"/>
                  </a:lnTo>
                  <a:cubicBezTo>
                    <a:pt x="157480" y="76200"/>
                    <a:pt x="76200" y="155956"/>
                    <a:pt x="76200" y="249809"/>
                  </a:cubicBezTo>
                  <a:close/>
                </a:path>
              </a:pathLst>
            </a:custGeom>
            <a:solidFill>
              <a:srgbClr val="F07D42"/>
            </a:solidFill>
          </p:spPr>
        </p:sp>
      </p:grpSp>
      <p:grpSp>
        <p:nvGrpSpPr>
          <p:cNvPr name="Group 50" id="50"/>
          <p:cNvGrpSpPr/>
          <p:nvPr/>
        </p:nvGrpSpPr>
        <p:grpSpPr>
          <a:xfrm rot="0">
            <a:off x="8284162" y="4454850"/>
            <a:ext cx="1721700" cy="552150"/>
            <a:chOff x="0" y="0"/>
            <a:chExt cx="2295600" cy="736200"/>
          </a:xfrm>
        </p:grpSpPr>
        <p:sp>
          <p:nvSpPr>
            <p:cNvPr name="Freeform 51" id="51"/>
            <p:cNvSpPr/>
            <p:nvPr/>
          </p:nvSpPr>
          <p:spPr>
            <a:xfrm flipH="false" flipV="false" rot="0">
              <a:off x="0" y="0"/>
              <a:ext cx="2295652" cy="736219"/>
            </a:xfrm>
            <a:custGeom>
              <a:avLst/>
              <a:gdLst/>
              <a:ahLst/>
              <a:cxnLst/>
              <a:rect r="r" b="b" t="t" l="l"/>
              <a:pathLst>
                <a:path h="736219" w="2295652">
                  <a:moveTo>
                    <a:pt x="0" y="249809"/>
                  </a:moveTo>
                  <a:cubicBezTo>
                    <a:pt x="0" y="109220"/>
                    <a:pt x="122047" y="0"/>
                    <a:pt x="266446" y="0"/>
                  </a:cubicBezTo>
                  <a:lnTo>
                    <a:pt x="2029206" y="0"/>
                  </a:lnTo>
                  <a:lnTo>
                    <a:pt x="2029206" y="38100"/>
                  </a:lnTo>
                  <a:lnTo>
                    <a:pt x="2029206" y="0"/>
                  </a:lnTo>
                  <a:cubicBezTo>
                    <a:pt x="2173605" y="0"/>
                    <a:pt x="2295652" y="109220"/>
                    <a:pt x="2295652" y="249809"/>
                  </a:cubicBezTo>
                  <a:lnTo>
                    <a:pt x="2257552" y="249809"/>
                  </a:lnTo>
                  <a:lnTo>
                    <a:pt x="2295652" y="249809"/>
                  </a:lnTo>
                  <a:lnTo>
                    <a:pt x="2295652" y="486410"/>
                  </a:lnTo>
                  <a:lnTo>
                    <a:pt x="2257552" y="486410"/>
                  </a:lnTo>
                  <a:lnTo>
                    <a:pt x="2295652" y="486410"/>
                  </a:lnTo>
                  <a:cubicBezTo>
                    <a:pt x="2295652" y="626999"/>
                    <a:pt x="2173605" y="736219"/>
                    <a:pt x="2029206" y="736219"/>
                  </a:cubicBezTo>
                  <a:lnTo>
                    <a:pt x="2029206" y="698119"/>
                  </a:lnTo>
                  <a:lnTo>
                    <a:pt x="2029206" y="736219"/>
                  </a:lnTo>
                  <a:lnTo>
                    <a:pt x="266446" y="736219"/>
                  </a:lnTo>
                  <a:lnTo>
                    <a:pt x="266446" y="698119"/>
                  </a:lnTo>
                  <a:lnTo>
                    <a:pt x="266446" y="736219"/>
                  </a:lnTo>
                  <a:cubicBezTo>
                    <a:pt x="122047" y="736219"/>
                    <a:pt x="0" y="626999"/>
                    <a:pt x="0" y="486410"/>
                  </a:cubicBezTo>
                  <a:lnTo>
                    <a:pt x="0" y="249809"/>
                  </a:lnTo>
                  <a:lnTo>
                    <a:pt x="38100" y="249809"/>
                  </a:lnTo>
                  <a:lnTo>
                    <a:pt x="0" y="249809"/>
                  </a:lnTo>
                  <a:moveTo>
                    <a:pt x="76200" y="249809"/>
                  </a:moveTo>
                  <a:lnTo>
                    <a:pt x="76200" y="486410"/>
                  </a:lnTo>
                  <a:lnTo>
                    <a:pt x="38100" y="486410"/>
                  </a:lnTo>
                  <a:lnTo>
                    <a:pt x="76200" y="486410"/>
                  </a:lnTo>
                  <a:cubicBezTo>
                    <a:pt x="76200" y="579628"/>
                    <a:pt x="158623" y="660019"/>
                    <a:pt x="266446" y="660019"/>
                  </a:cubicBezTo>
                  <a:lnTo>
                    <a:pt x="2029206" y="660019"/>
                  </a:lnTo>
                  <a:cubicBezTo>
                    <a:pt x="2137029" y="660019"/>
                    <a:pt x="2219452" y="579628"/>
                    <a:pt x="2219452" y="486410"/>
                  </a:cubicBezTo>
                  <a:lnTo>
                    <a:pt x="2219452" y="249809"/>
                  </a:lnTo>
                  <a:cubicBezTo>
                    <a:pt x="2219452" y="156591"/>
                    <a:pt x="2137029" y="76200"/>
                    <a:pt x="2029206" y="76200"/>
                  </a:cubicBezTo>
                  <a:lnTo>
                    <a:pt x="266446" y="76200"/>
                  </a:lnTo>
                  <a:lnTo>
                    <a:pt x="266446" y="38100"/>
                  </a:lnTo>
                  <a:lnTo>
                    <a:pt x="266446" y="76200"/>
                  </a:lnTo>
                  <a:cubicBezTo>
                    <a:pt x="158623" y="76200"/>
                    <a:pt x="76200" y="156591"/>
                    <a:pt x="76200" y="249809"/>
                  </a:cubicBezTo>
                  <a:close/>
                </a:path>
              </a:pathLst>
            </a:custGeom>
            <a:solidFill>
              <a:srgbClr val="F07D42"/>
            </a:solidFill>
          </p:spPr>
        </p:sp>
      </p:grpSp>
      <p:grpSp>
        <p:nvGrpSpPr>
          <p:cNvPr name="Group 52" id="52"/>
          <p:cNvGrpSpPr/>
          <p:nvPr/>
        </p:nvGrpSpPr>
        <p:grpSpPr>
          <a:xfrm rot="0">
            <a:off x="13102311" y="4070550"/>
            <a:ext cx="1109250" cy="540450"/>
            <a:chOff x="0" y="0"/>
            <a:chExt cx="1479000" cy="720600"/>
          </a:xfrm>
        </p:grpSpPr>
        <p:sp>
          <p:nvSpPr>
            <p:cNvPr name="Freeform 53" id="53"/>
            <p:cNvSpPr/>
            <p:nvPr/>
          </p:nvSpPr>
          <p:spPr>
            <a:xfrm flipH="false" flipV="false" rot="0">
              <a:off x="0" y="0"/>
              <a:ext cx="1478915" cy="720598"/>
            </a:xfrm>
            <a:custGeom>
              <a:avLst/>
              <a:gdLst/>
              <a:ahLst/>
              <a:cxnLst/>
              <a:rect r="r" b="b" t="t" l="l"/>
              <a:pathLst>
                <a:path h="720598" w="1478915">
                  <a:moveTo>
                    <a:pt x="0" y="244856"/>
                  </a:moveTo>
                  <a:cubicBezTo>
                    <a:pt x="0" y="107569"/>
                    <a:pt x="117348" y="0"/>
                    <a:pt x="257302" y="0"/>
                  </a:cubicBezTo>
                  <a:lnTo>
                    <a:pt x="1221613" y="0"/>
                  </a:lnTo>
                  <a:lnTo>
                    <a:pt x="1221613" y="38100"/>
                  </a:lnTo>
                  <a:lnTo>
                    <a:pt x="1221613" y="0"/>
                  </a:lnTo>
                  <a:cubicBezTo>
                    <a:pt x="1361567" y="0"/>
                    <a:pt x="1478915" y="107569"/>
                    <a:pt x="1478915" y="244856"/>
                  </a:cubicBezTo>
                  <a:lnTo>
                    <a:pt x="1440815" y="244856"/>
                  </a:lnTo>
                  <a:lnTo>
                    <a:pt x="1478915" y="244856"/>
                  </a:lnTo>
                  <a:lnTo>
                    <a:pt x="1478915" y="475742"/>
                  </a:lnTo>
                  <a:lnTo>
                    <a:pt x="1440815" y="475742"/>
                  </a:lnTo>
                  <a:lnTo>
                    <a:pt x="1478915" y="475742"/>
                  </a:lnTo>
                  <a:cubicBezTo>
                    <a:pt x="1478915" y="613029"/>
                    <a:pt x="1361567" y="720598"/>
                    <a:pt x="1221613" y="720598"/>
                  </a:cubicBezTo>
                  <a:lnTo>
                    <a:pt x="1221613" y="682498"/>
                  </a:lnTo>
                  <a:lnTo>
                    <a:pt x="1221613" y="720598"/>
                  </a:lnTo>
                  <a:lnTo>
                    <a:pt x="257302" y="720598"/>
                  </a:lnTo>
                  <a:lnTo>
                    <a:pt x="257302" y="682498"/>
                  </a:lnTo>
                  <a:lnTo>
                    <a:pt x="257302" y="720598"/>
                  </a:lnTo>
                  <a:cubicBezTo>
                    <a:pt x="117348" y="720598"/>
                    <a:pt x="0" y="613029"/>
                    <a:pt x="0" y="475742"/>
                  </a:cubicBezTo>
                  <a:lnTo>
                    <a:pt x="0" y="244856"/>
                  </a:lnTo>
                  <a:lnTo>
                    <a:pt x="38100" y="244856"/>
                  </a:lnTo>
                  <a:lnTo>
                    <a:pt x="0" y="244856"/>
                  </a:lnTo>
                  <a:moveTo>
                    <a:pt x="76200" y="244856"/>
                  </a:moveTo>
                  <a:lnTo>
                    <a:pt x="76200" y="475742"/>
                  </a:lnTo>
                  <a:lnTo>
                    <a:pt x="38100" y="475742"/>
                  </a:lnTo>
                  <a:lnTo>
                    <a:pt x="76200" y="475742"/>
                  </a:lnTo>
                  <a:cubicBezTo>
                    <a:pt x="76200" y="566801"/>
                    <a:pt x="155194" y="644398"/>
                    <a:pt x="257302" y="644398"/>
                  </a:cubicBezTo>
                  <a:lnTo>
                    <a:pt x="1221613" y="644398"/>
                  </a:lnTo>
                  <a:cubicBezTo>
                    <a:pt x="1323848" y="644398"/>
                    <a:pt x="1402715" y="566801"/>
                    <a:pt x="1402715" y="475742"/>
                  </a:cubicBezTo>
                  <a:lnTo>
                    <a:pt x="1402715" y="244856"/>
                  </a:lnTo>
                  <a:cubicBezTo>
                    <a:pt x="1402842" y="153797"/>
                    <a:pt x="1323848" y="76200"/>
                    <a:pt x="1221613" y="76200"/>
                  </a:cubicBezTo>
                  <a:lnTo>
                    <a:pt x="257302" y="76200"/>
                  </a:lnTo>
                  <a:lnTo>
                    <a:pt x="257302" y="38100"/>
                  </a:lnTo>
                  <a:lnTo>
                    <a:pt x="257302" y="76200"/>
                  </a:lnTo>
                  <a:cubicBezTo>
                    <a:pt x="155194" y="76200"/>
                    <a:pt x="76200" y="153797"/>
                    <a:pt x="76200" y="244856"/>
                  </a:cubicBezTo>
                  <a:close/>
                </a:path>
              </a:pathLst>
            </a:custGeom>
            <a:solidFill>
              <a:srgbClr val="F07D42"/>
            </a:solidFill>
          </p:spPr>
        </p:sp>
      </p:grpSp>
      <p:grpSp>
        <p:nvGrpSpPr>
          <p:cNvPr name="Group 54" id="54"/>
          <p:cNvGrpSpPr/>
          <p:nvPr/>
        </p:nvGrpSpPr>
        <p:grpSpPr>
          <a:xfrm rot="0">
            <a:off x="1000613" y="2138400"/>
            <a:ext cx="3294450" cy="1662300"/>
            <a:chOff x="0" y="0"/>
            <a:chExt cx="4392600" cy="2216400"/>
          </a:xfrm>
        </p:grpSpPr>
        <p:sp>
          <p:nvSpPr>
            <p:cNvPr name="Freeform 55" id="55"/>
            <p:cNvSpPr/>
            <p:nvPr/>
          </p:nvSpPr>
          <p:spPr>
            <a:xfrm flipH="false" flipV="false" rot="0">
              <a:off x="0" y="0"/>
              <a:ext cx="4392600" cy="2216400"/>
            </a:xfrm>
            <a:custGeom>
              <a:avLst/>
              <a:gdLst/>
              <a:ahLst/>
              <a:cxnLst/>
              <a:rect r="r" b="b" t="t" l="l"/>
              <a:pathLst>
                <a:path h="2216400" w="4392600">
                  <a:moveTo>
                    <a:pt x="0" y="0"/>
                  </a:moveTo>
                  <a:lnTo>
                    <a:pt x="4392600" y="0"/>
                  </a:lnTo>
                  <a:lnTo>
                    <a:pt x="4392600" y="2216400"/>
                  </a:lnTo>
                  <a:lnTo>
                    <a:pt x="0" y="2216400"/>
                  </a:lnTo>
                  <a:close/>
                </a:path>
              </a:pathLst>
            </a:custGeom>
            <a:solidFill>
              <a:srgbClr val="000000">
                <a:alpha val="0"/>
              </a:srgbClr>
            </a:solidFill>
          </p:spPr>
        </p:sp>
        <p:sp>
          <p:nvSpPr>
            <p:cNvPr name="TextBox 56" id="56"/>
            <p:cNvSpPr txBox="true"/>
            <p:nvPr/>
          </p:nvSpPr>
          <p:spPr>
            <a:xfrm>
              <a:off x="0" y="-28575"/>
              <a:ext cx="4392600" cy="2244975"/>
            </a:xfrm>
            <a:prstGeom prst="rect">
              <a:avLst/>
            </a:prstGeom>
          </p:spPr>
          <p:txBody>
            <a:bodyPr anchor="t" rtlCol="false" tIns="0" lIns="0" bIns="0" rIns="0"/>
            <a:lstStyle/>
            <a:p>
              <a:pPr algn="l">
                <a:lnSpc>
                  <a:spcPts val="3960"/>
                </a:lnSpc>
              </a:pPr>
              <a:r>
                <a:rPr lang="en-US" sz="3300">
                  <a:solidFill>
                    <a:srgbClr val="027D5A"/>
                  </a:solidFill>
                  <a:latin typeface="Poppins"/>
                  <a:ea typeface="Poppins"/>
                  <a:cs typeface="Poppins"/>
                  <a:sym typeface="Poppins"/>
                </a:rPr>
                <a:t>Handling </a:t>
              </a:r>
            </a:p>
            <a:p>
              <a:pPr algn="l">
                <a:lnSpc>
                  <a:spcPts val="3960"/>
                </a:lnSpc>
              </a:pPr>
              <a:r>
                <a:rPr lang="en-US" sz="3300">
                  <a:solidFill>
                    <a:srgbClr val="027D5A"/>
                  </a:solidFill>
                  <a:latin typeface="Poppins"/>
                  <a:ea typeface="Poppins"/>
                  <a:cs typeface="Poppins"/>
                  <a:sym typeface="Poppins"/>
                </a:rPr>
                <a:t>SB 1383 Inspections</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78275" y="9105675"/>
            <a:ext cx="14331150" cy="827550"/>
            <a:chOff x="0" y="0"/>
            <a:chExt cx="19108200" cy="1103400"/>
          </a:xfrm>
        </p:grpSpPr>
        <p:sp>
          <p:nvSpPr>
            <p:cNvPr name="Freeform 3" id="3"/>
            <p:cNvSpPr/>
            <p:nvPr/>
          </p:nvSpPr>
          <p:spPr>
            <a:xfrm flipH="false" flipV="false" rot="0">
              <a:off x="0" y="0"/>
              <a:ext cx="19108165" cy="1103376"/>
            </a:xfrm>
            <a:custGeom>
              <a:avLst/>
              <a:gdLst/>
              <a:ahLst/>
              <a:cxnLst/>
              <a:rect r="r" b="b" t="t" l="l"/>
              <a:pathLst>
                <a:path h="1103376" w="19108165">
                  <a:moveTo>
                    <a:pt x="0" y="551688"/>
                  </a:moveTo>
                  <a:cubicBezTo>
                    <a:pt x="0" y="247015"/>
                    <a:pt x="247015" y="0"/>
                    <a:pt x="551688" y="0"/>
                  </a:cubicBezTo>
                  <a:lnTo>
                    <a:pt x="18556477" y="0"/>
                  </a:lnTo>
                  <a:cubicBezTo>
                    <a:pt x="18861151" y="0"/>
                    <a:pt x="19108165" y="247015"/>
                    <a:pt x="19108165" y="551688"/>
                  </a:cubicBezTo>
                  <a:cubicBezTo>
                    <a:pt x="19108165" y="856361"/>
                    <a:pt x="18861151" y="1103376"/>
                    <a:pt x="18556477" y="1103376"/>
                  </a:cubicBezTo>
                  <a:lnTo>
                    <a:pt x="551688" y="1103376"/>
                  </a:lnTo>
                  <a:cubicBezTo>
                    <a:pt x="247015" y="1103376"/>
                    <a:pt x="0" y="856361"/>
                    <a:pt x="0" y="551688"/>
                  </a:cubicBezTo>
                  <a:close/>
                </a:path>
              </a:pathLst>
            </a:custGeom>
            <a:solidFill>
              <a:srgbClr val="EDF6F3"/>
            </a:solidFill>
          </p:spPr>
        </p:sp>
      </p:grpSp>
      <p:grpSp>
        <p:nvGrpSpPr>
          <p:cNvPr name="Group 4" id="4"/>
          <p:cNvGrpSpPr/>
          <p:nvPr/>
        </p:nvGrpSpPr>
        <p:grpSpPr>
          <a:xfrm rot="0">
            <a:off x="673669" y="1659281"/>
            <a:ext cx="5060588" cy="2723288"/>
            <a:chOff x="0" y="0"/>
            <a:chExt cx="6747450" cy="3631050"/>
          </a:xfrm>
        </p:grpSpPr>
        <p:sp>
          <p:nvSpPr>
            <p:cNvPr name="Freeform 5" id="5"/>
            <p:cNvSpPr/>
            <p:nvPr/>
          </p:nvSpPr>
          <p:spPr>
            <a:xfrm flipH="false" flipV="false" rot="0">
              <a:off x="9525" y="9525"/>
              <a:ext cx="6728460" cy="3612007"/>
            </a:xfrm>
            <a:custGeom>
              <a:avLst/>
              <a:gdLst/>
              <a:ahLst/>
              <a:cxnLst/>
              <a:rect r="r" b="b" t="t" l="l"/>
              <a:pathLst>
                <a:path h="3612007" w="6728460">
                  <a:moveTo>
                    <a:pt x="0" y="232029"/>
                  </a:moveTo>
                  <a:cubicBezTo>
                    <a:pt x="0" y="103886"/>
                    <a:pt x="104140" y="0"/>
                    <a:pt x="232664" y="0"/>
                  </a:cubicBezTo>
                  <a:lnTo>
                    <a:pt x="6495796" y="0"/>
                  </a:lnTo>
                  <a:cubicBezTo>
                    <a:pt x="6624320" y="0"/>
                    <a:pt x="6728460" y="103886"/>
                    <a:pt x="6728460" y="232029"/>
                  </a:cubicBezTo>
                  <a:lnTo>
                    <a:pt x="6728460" y="3379978"/>
                  </a:lnTo>
                  <a:cubicBezTo>
                    <a:pt x="6728460" y="3508121"/>
                    <a:pt x="6624320" y="3612007"/>
                    <a:pt x="6495796" y="3612007"/>
                  </a:cubicBezTo>
                  <a:lnTo>
                    <a:pt x="232664" y="3612007"/>
                  </a:lnTo>
                  <a:cubicBezTo>
                    <a:pt x="104140" y="3612007"/>
                    <a:pt x="0" y="3508121"/>
                    <a:pt x="0" y="3379978"/>
                  </a:cubicBezTo>
                  <a:close/>
                </a:path>
              </a:pathLst>
            </a:custGeom>
            <a:solidFill>
              <a:srgbClr val="E9F1EE"/>
            </a:solidFill>
          </p:spPr>
        </p:sp>
        <p:sp>
          <p:nvSpPr>
            <p:cNvPr name="Freeform 6" id="6"/>
            <p:cNvSpPr/>
            <p:nvPr/>
          </p:nvSpPr>
          <p:spPr>
            <a:xfrm flipH="false" flipV="false" rot="0">
              <a:off x="0" y="0"/>
              <a:ext cx="6747510" cy="3631057"/>
            </a:xfrm>
            <a:custGeom>
              <a:avLst/>
              <a:gdLst/>
              <a:ahLst/>
              <a:cxnLst/>
              <a:rect r="r" b="b" t="t" l="l"/>
              <a:pathLst>
                <a:path h="3631057" w="6747510">
                  <a:moveTo>
                    <a:pt x="0" y="241554"/>
                  </a:moveTo>
                  <a:cubicBezTo>
                    <a:pt x="0" y="108204"/>
                    <a:pt x="108458" y="0"/>
                    <a:pt x="242189" y="0"/>
                  </a:cubicBezTo>
                  <a:lnTo>
                    <a:pt x="6505321" y="0"/>
                  </a:lnTo>
                  <a:lnTo>
                    <a:pt x="6505321" y="9525"/>
                  </a:lnTo>
                  <a:lnTo>
                    <a:pt x="6505321" y="0"/>
                  </a:lnTo>
                  <a:cubicBezTo>
                    <a:pt x="6639052" y="0"/>
                    <a:pt x="6747510" y="108204"/>
                    <a:pt x="6747510" y="241554"/>
                  </a:cubicBezTo>
                  <a:lnTo>
                    <a:pt x="6737985" y="241554"/>
                  </a:lnTo>
                  <a:lnTo>
                    <a:pt x="6747510" y="241554"/>
                  </a:lnTo>
                  <a:lnTo>
                    <a:pt x="6747510" y="3389503"/>
                  </a:lnTo>
                  <a:lnTo>
                    <a:pt x="6737985" y="3389503"/>
                  </a:lnTo>
                  <a:lnTo>
                    <a:pt x="6747510" y="3389503"/>
                  </a:lnTo>
                  <a:cubicBezTo>
                    <a:pt x="6747510" y="3522980"/>
                    <a:pt x="6639052" y="3631057"/>
                    <a:pt x="6505321" y="3631057"/>
                  </a:cubicBezTo>
                  <a:lnTo>
                    <a:pt x="6505321" y="3621532"/>
                  </a:lnTo>
                  <a:lnTo>
                    <a:pt x="6505321" y="3631057"/>
                  </a:lnTo>
                  <a:lnTo>
                    <a:pt x="242189" y="3631057"/>
                  </a:lnTo>
                  <a:lnTo>
                    <a:pt x="242189" y="3621532"/>
                  </a:lnTo>
                  <a:lnTo>
                    <a:pt x="242189" y="3631057"/>
                  </a:lnTo>
                  <a:cubicBezTo>
                    <a:pt x="108458" y="3631057"/>
                    <a:pt x="0" y="3522853"/>
                    <a:pt x="0" y="3389503"/>
                  </a:cubicBezTo>
                  <a:lnTo>
                    <a:pt x="0" y="241554"/>
                  </a:lnTo>
                  <a:lnTo>
                    <a:pt x="9525" y="241554"/>
                  </a:lnTo>
                  <a:lnTo>
                    <a:pt x="0" y="241554"/>
                  </a:lnTo>
                  <a:moveTo>
                    <a:pt x="19050" y="241554"/>
                  </a:moveTo>
                  <a:lnTo>
                    <a:pt x="19050" y="3389503"/>
                  </a:lnTo>
                  <a:lnTo>
                    <a:pt x="9525" y="3389503"/>
                  </a:lnTo>
                  <a:lnTo>
                    <a:pt x="19050" y="3389503"/>
                  </a:lnTo>
                  <a:cubicBezTo>
                    <a:pt x="19050" y="3512439"/>
                    <a:pt x="118872" y="3612007"/>
                    <a:pt x="242189" y="3612007"/>
                  </a:cubicBezTo>
                  <a:lnTo>
                    <a:pt x="6505321" y="3612007"/>
                  </a:lnTo>
                  <a:cubicBezTo>
                    <a:pt x="6628511" y="3612007"/>
                    <a:pt x="6728460" y="3512312"/>
                    <a:pt x="6728460" y="3389503"/>
                  </a:cubicBezTo>
                  <a:lnTo>
                    <a:pt x="6728460" y="241554"/>
                  </a:lnTo>
                  <a:cubicBezTo>
                    <a:pt x="6728460" y="118618"/>
                    <a:pt x="6628638" y="19050"/>
                    <a:pt x="6505321" y="19050"/>
                  </a:cubicBezTo>
                  <a:lnTo>
                    <a:pt x="242189" y="19050"/>
                  </a:lnTo>
                  <a:lnTo>
                    <a:pt x="242189" y="9525"/>
                  </a:lnTo>
                  <a:lnTo>
                    <a:pt x="242189" y="19050"/>
                  </a:lnTo>
                  <a:cubicBezTo>
                    <a:pt x="118872" y="19050"/>
                    <a:pt x="19050" y="118745"/>
                    <a:pt x="19050" y="241554"/>
                  </a:cubicBezTo>
                  <a:close/>
                </a:path>
              </a:pathLst>
            </a:custGeom>
            <a:solidFill>
              <a:srgbClr val="E9F1EE"/>
            </a:solidFill>
          </p:spPr>
        </p:sp>
      </p:grpSp>
      <p:grpSp>
        <p:nvGrpSpPr>
          <p:cNvPr name="Group 7" id="7"/>
          <p:cNvGrpSpPr/>
          <p:nvPr/>
        </p:nvGrpSpPr>
        <p:grpSpPr>
          <a:xfrm rot="0">
            <a:off x="315225" y="297450"/>
            <a:ext cx="17657550" cy="827550"/>
            <a:chOff x="0" y="0"/>
            <a:chExt cx="23543400" cy="1103400"/>
          </a:xfrm>
        </p:grpSpPr>
        <p:sp>
          <p:nvSpPr>
            <p:cNvPr name="Freeform 8" id="8"/>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9" id="9"/>
          <p:cNvGrpSpPr/>
          <p:nvPr/>
        </p:nvGrpSpPr>
        <p:grpSpPr>
          <a:xfrm rot="0">
            <a:off x="516000" y="354600"/>
            <a:ext cx="7576200" cy="761850"/>
            <a:chOff x="0" y="0"/>
            <a:chExt cx="10101600" cy="1015800"/>
          </a:xfrm>
        </p:grpSpPr>
        <p:sp>
          <p:nvSpPr>
            <p:cNvPr name="Freeform 10" id="10"/>
            <p:cNvSpPr/>
            <p:nvPr/>
          </p:nvSpPr>
          <p:spPr>
            <a:xfrm flipH="false" flipV="false" rot="0">
              <a:off x="0" y="0"/>
              <a:ext cx="10101600" cy="1015800"/>
            </a:xfrm>
            <a:custGeom>
              <a:avLst/>
              <a:gdLst/>
              <a:ahLst/>
              <a:cxnLst/>
              <a:rect r="r" b="b" t="t" l="l"/>
              <a:pathLst>
                <a:path h="1015800" w="10101600">
                  <a:moveTo>
                    <a:pt x="0" y="0"/>
                  </a:moveTo>
                  <a:lnTo>
                    <a:pt x="10101600" y="0"/>
                  </a:lnTo>
                  <a:lnTo>
                    <a:pt x="10101600" y="1015800"/>
                  </a:lnTo>
                  <a:lnTo>
                    <a:pt x="0" y="1015800"/>
                  </a:lnTo>
                  <a:close/>
                </a:path>
              </a:pathLst>
            </a:custGeom>
            <a:solidFill>
              <a:srgbClr val="000000">
                <a:alpha val="0"/>
              </a:srgbClr>
            </a:solidFill>
          </p:spPr>
        </p:sp>
        <p:sp>
          <p:nvSpPr>
            <p:cNvPr name="TextBox 11" id="11"/>
            <p:cNvSpPr txBox="true"/>
            <p:nvPr/>
          </p:nvSpPr>
          <p:spPr>
            <a:xfrm>
              <a:off x="0" y="-19050"/>
              <a:ext cx="10101600" cy="1034850"/>
            </a:xfrm>
            <a:prstGeom prst="rect">
              <a:avLst/>
            </a:prstGeom>
          </p:spPr>
          <p:txBody>
            <a:bodyPr anchor="t" rtlCol="false" tIns="0" lIns="0" bIns="0" rIns="0"/>
            <a:lstStyle/>
            <a:p>
              <a:pPr algn="l">
                <a:lnSpc>
                  <a:spcPts val="3779"/>
                </a:lnSpc>
              </a:pPr>
              <a:r>
                <a:rPr lang="en-US" sz="3150">
                  <a:solidFill>
                    <a:srgbClr val="000000"/>
                  </a:solidFill>
                  <a:latin typeface="Poppins"/>
                  <a:ea typeface="Poppins"/>
                  <a:cs typeface="Poppins"/>
                  <a:sym typeface="Poppins"/>
                </a:rPr>
                <a:t>Need Help? Contact Us!</a:t>
              </a:r>
            </a:p>
          </p:txBody>
        </p:sp>
      </p:grpSp>
      <p:sp>
        <p:nvSpPr>
          <p:cNvPr name="Freeform 12" id="12"/>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3"/>
            <a:stretch>
              <a:fillRect l="0" t="0" r="-1" b="0"/>
            </a:stretch>
          </a:blipFill>
        </p:spPr>
      </p:sp>
      <p:grpSp>
        <p:nvGrpSpPr>
          <p:cNvPr name="Group 13" id="13"/>
          <p:cNvGrpSpPr/>
          <p:nvPr/>
        </p:nvGrpSpPr>
        <p:grpSpPr>
          <a:xfrm rot="0">
            <a:off x="680812" y="2043840"/>
            <a:ext cx="5080500" cy="969750"/>
            <a:chOff x="0" y="0"/>
            <a:chExt cx="6774000" cy="1293000"/>
          </a:xfrm>
        </p:grpSpPr>
        <p:sp>
          <p:nvSpPr>
            <p:cNvPr name="Freeform 14" id="14"/>
            <p:cNvSpPr/>
            <p:nvPr/>
          </p:nvSpPr>
          <p:spPr>
            <a:xfrm flipH="false" flipV="false" rot="0">
              <a:off x="0" y="0"/>
              <a:ext cx="6774000" cy="1293000"/>
            </a:xfrm>
            <a:custGeom>
              <a:avLst/>
              <a:gdLst/>
              <a:ahLst/>
              <a:cxnLst/>
              <a:rect r="r" b="b" t="t" l="l"/>
              <a:pathLst>
                <a:path h="1293000" w="6774000">
                  <a:moveTo>
                    <a:pt x="0" y="0"/>
                  </a:moveTo>
                  <a:lnTo>
                    <a:pt x="6774000" y="0"/>
                  </a:lnTo>
                  <a:lnTo>
                    <a:pt x="6774000" y="1293000"/>
                  </a:lnTo>
                  <a:lnTo>
                    <a:pt x="0" y="1293000"/>
                  </a:lnTo>
                  <a:close/>
                </a:path>
              </a:pathLst>
            </a:custGeom>
            <a:solidFill>
              <a:srgbClr val="000000">
                <a:alpha val="0"/>
              </a:srgbClr>
            </a:solidFill>
          </p:spPr>
        </p:sp>
        <p:sp>
          <p:nvSpPr>
            <p:cNvPr name="TextBox 15" id="15"/>
            <p:cNvSpPr txBox="true"/>
            <p:nvPr/>
          </p:nvSpPr>
          <p:spPr>
            <a:xfrm>
              <a:off x="0" y="-28575"/>
              <a:ext cx="6774000" cy="1321575"/>
            </a:xfrm>
            <a:prstGeom prst="rect">
              <a:avLst/>
            </a:prstGeom>
          </p:spPr>
          <p:txBody>
            <a:bodyPr anchor="t" rtlCol="false" tIns="0" lIns="0" bIns="0" rIns="0"/>
            <a:lstStyle/>
            <a:p>
              <a:pPr algn="ctr">
                <a:lnSpc>
                  <a:spcPts val="2700"/>
                </a:lnSpc>
              </a:pPr>
              <a:r>
                <a:rPr lang="en-US" sz="2250">
                  <a:solidFill>
                    <a:srgbClr val="000000"/>
                  </a:solidFill>
                  <a:latin typeface="Poppins"/>
                  <a:ea typeface="Poppins"/>
                  <a:cs typeface="Poppins"/>
                  <a:sym typeface="Poppins"/>
                </a:rPr>
                <a:t>From the side menu</a:t>
              </a:r>
            </a:p>
            <a:p>
              <a:pPr algn="ctr">
                <a:lnSpc>
                  <a:spcPts val="2700"/>
                </a:lnSpc>
              </a:pPr>
              <a:r>
                <a:rPr lang="en-US" sz="2250">
                  <a:solidFill>
                    <a:srgbClr val="000000"/>
                  </a:solidFill>
                  <a:latin typeface="Poppins"/>
                  <a:ea typeface="Poppins"/>
                  <a:cs typeface="Poppins"/>
                  <a:sym typeface="Poppins"/>
                </a:rPr>
                <a:t>select Help/Support.</a:t>
              </a:r>
            </a:p>
          </p:txBody>
        </p:sp>
      </p:grpSp>
      <p:grpSp>
        <p:nvGrpSpPr>
          <p:cNvPr name="Group 16" id="16"/>
          <p:cNvGrpSpPr/>
          <p:nvPr/>
        </p:nvGrpSpPr>
        <p:grpSpPr>
          <a:xfrm rot="0">
            <a:off x="6620449" y="1659281"/>
            <a:ext cx="5060588" cy="2723288"/>
            <a:chOff x="0" y="0"/>
            <a:chExt cx="6747450" cy="3631050"/>
          </a:xfrm>
        </p:grpSpPr>
        <p:sp>
          <p:nvSpPr>
            <p:cNvPr name="Freeform 17" id="17"/>
            <p:cNvSpPr/>
            <p:nvPr/>
          </p:nvSpPr>
          <p:spPr>
            <a:xfrm flipH="false" flipV="false" rot="0">
              <a:off x="9525" y="9525"/>
              <a:ext cx="6728460" cy="3612007"/>
            </a:xfrm>
            <a:custGeom>
              <a:avLst/>
              <a:gdLst/>
              <a:ahLst/>
              <a:cxnLst/>
              <a:rect r="r" b="b" t="t" l="l"/>
              <a:pathLst>
                <a:path h="3612007" w="6728460">
                  <a:moveTo>
                    <a:pt x="0" y="232029"/>
                  </a:moveTo>
                  <a:cubicBezTo>
                    <a:pt x="0" y="103886"/>
                    <a:pt x="104140" y="0"/>
                    <a:pt x="232664" y="0"/>
                  </a:cubicBezTo>
                  <a:lnTo>
                    <a:pt x="6495796" y="0"/>
                  </a:lnTo>
                  <a:cubicBezTo>
                    <a:pt x="6624320" y="0"/>
                    <a:pt x="6728460" y="103886"/>
                    <a:pt x="6728460" y="232029"/>
                  </a:cubicBezTo>
                  <a:lnTo>
                    <a:pt x="6728460" y="3379978"/>
                  </a:lnTo>
                  <a:cubicBezTo>
                    <a:pt x="6728460" y="3508121"/>
                    <a:pt x="6624320" y="3612007"/>
                    <a:pt x="6495796" y="3612007"/>
                  </a:cubicBezTo>
                  <a:lnTo>
                    <a:pt x="232664" y="3612007"/>
                  </a:lnTo>
                  <a:cubicBezTo>
                    <a:pt x="104140" y="3612007"/>
                    <a:pt x="0" y="3508121"/>
                    <a:pt x="0" y="3379978"/>
                  </a:cubicBezTo>
                  <a:close/>
                </a:path>
              </a:pathLst>
            </a:custGeom>
            <a:solidFill>
              <a:srgbClr val="E9F1EE"/>
            </a:solidFill>
          </p:spPr>
        </p:sp>
        <p:sp>
          <p:nvSpPr>
            <p:cNvPr name="Freeform 18" id="18"/>
            <p:cNvSpPr/>
            <p:nvPr/>
          </p:nvSpPr>
          <p:spPr>
            <a:xfrm flipH="false" flipV="false" rot="0">
              <a:off x="0" y="0"/>
              <a:ext cx="6747510" cy="3631057"/>
            </a:xfrm>
            <a:custGeom>
              <a:avLst/>
              <a:gdLst/>
              <a:ahLst/>
              <a:cxnLst/>
              <a:rect r="r" b="b" t="t" l="l"/>
              <a:pathLst>
                <a:path h="3631057" w="6747510">
                  <a:moveTo>
                    <a:pt x="0" y="241554"/>
                  </a:moveTo>
                  <a:cubicBezTo>
                    <a:pt x="0" y="108204"/>
                    <a:pt x="108458" y="0"/>
                    <a:pt x="242189" y="0"/>
                  </a:cubicBezTo>
                  <a:lnTo>
                    <a:pt x="6505321" y="0"/>
                  </a:lnTo>
                  <a:lnTo>
                    <a:pt x="6505321" y="9525"/>
                  </a:lnTo>
                  <a:lnTo>
                    <a:pt x="6505321" y="0"/>
                  </a:lnTo>
                  <a:cubicBezTo>
                    <a:pt x="6639052" y="0"/>
                    <a:pt x="6747510" y="108204"/>
                    <a:pt x="6747510" y="241554"/>
                  </a:cubicBezTo>
                  <a:lnTo>
                    <a:pt x="6737985" y="241554"/>
                  </a:lnTo>
                  <a:lnTo>
                    <a:pt x="6747510" y="241554"/>
                  </a:lnTo>
                  <a:lnTo>
                    <a:pt x="6747510" y="3389503"/>
                  </a:lnTo>
                  <a:lnTo>
                    <a:pt x="6737985" y="3389503"/>
                  </a:lnTo>
                  <a:lnTo>
                    <a:pt x="6747510" y="3389503"/>
                  </a:lnTo>
                  <a:cubicBezTo>
                    <a:pt x="6747510" y="3522980"/>
                    <a:pt x="6639052" y="3631057"/>
                    <a:pt x="6505321" y="3631057"/>
                  </a:cubicBezTo>
                  <a:lnTo>
                    <a:pt x="6505321" y="3621532"/>
                  </a:lnTo>
                  <a:lnTo>
                    <a:pt x="6505321" y="3631057"/>
                  </a:lnTo>
                  <a:lnTo>
                    <a:pt x="242189" y="3631057"/>
                  </a:lnTo>
                  <a:lnTo>
                    <a:pt x="242189" y="3621532"/>
                  </a:lnTo>
                  <a:lnTo>
                    <a:pt x="242189" y="3631057"/>
                  </a:lnTo>
                  <a:cubicBezTo>
                    <a:pt x="108458" y="3631057"/>
                    <a:pt x="0" y="3522853"/>
                    <a:pt x="0" y="3389503"/>
                  </a:cubicBezTo>
                  <a:lnTo>
                    <a:pt x="0" y="241554"/>
                  </a:lnTo>
                  <a:lnTo>
                    <a:pt x="9525" y="241554"/>
                  </a:lnTo>
                  <a:lnTo>
                    <a:pt x="0" y="241554"/>
                  </a:lnTo>
                  <a:moveTo>
                    <a:pt x="19050" y="241554"/>
                  </a:moveTo>
                  <a:lnTo>
                    <a:pt x="19050" y="3389503"/>
                  </a:lnTo>
                  <a:lnTo>
                    <a:pt x="9525" y="3389503"/>
                  </a:lnTo>
                  <a:lnTo>
                    <a:pt x="19050" y="3389503"/>
                  </a:lnTo>
                  <a:cubicBezTo>
                    <a:pt x="19050" y="3512439"/>
                    <a:pt x="118872" y="3612007"/>
                    <a:pt x="242189" y="3612007"/>
                  </a:cubicBezTo>
                  <a:lnTo>
                    <a:pt x="6505321" y="3612007"/>
                  </a:lnTo>
                  <a:cubicBezTo>
                    <a:pt x="6628511" y="3612007"/>
                    <a:pt x="6728460" y="3512312"/>
                    <a:pt x="6728460" y="3389503"/>
                  </a:cubicBezTo>
                  <a:lnTo>
                    <a:pt x="6728460" y="241554"/>
                  </a:lnTo>
                  <a:cubicBezTo>
                    <a:pt x="6728460" y="118618"/>
                    <a:pt x="6628638" y="19050"/>
                    <a:pt x="6505321" y="19050"/>
                  </a:cubicBezTo>
                  <a:lnTo>
                    <a:pt x="242189" y="19050"/>
                  </a:lnTo>
                  <a:lnTo>
                    <a:pt x="242189" y="9525"/>
                  </a:lnTo>
                  <a:lnTo>
                    <a:pt x="242189" y="19050"/>
                  </a:lnTo>
                  <a:cubicBezTo>
                    <a:pt x="118872" y="19050"/>
                    <a:pt x="19050" y="118745"/>
                    <a:pt x="19050" y="241554"/>
                  </a:cubicBezTo>
                  <a:close/>
                </a:path>
              </a:pathLst>
            </a:custGeom>
            <a:solidFill>
              <a:srgbClr val="E9F1EE"/>
            </a:solidFill>
          </p:spPr>
        </p:sp>
      </p:grpSp>
      <p:grpSp>
        <p:nvGrpSpPr>
          <p:cNvPr name="Group 19" id="19"/>
          <p:cNvGrpSpPr/>
          <p:nvPr/>
        </p:nvGrpSpPr>
        <p:grpSpPr>
          <a:xfrm rot="0">
            <a:off x="6962362" y="2043840"/>
            <a:ext cx="4363200" cy="969750"/>
            <a:chOff x="0" y="0"/>
            <a:chExt cx="5817600" cy="1293000"/>
          </a:xfrm>
        </p:grpSpPr>
        <p:sp>
          <p:nvSpPr>
            <p:cNvPr name="Freeform 20" id="20"/>
            <p:cNvSpPr/>
            <p:nvPr/>
          </p:nvSpPr>
          <p:spPr>
            <a:xfrm flipH="false" flipV="false" rot="0">
              <a:off x="0" y="0"/>
              <a:ext cx="5817600" cy="1293000"/>
            </a:xfrm>
            <a:custGeom>
              <a:avLst/>
              <a:gdLst/>
              <a:ahLst/>
              <a:cxnLst/>
              <a:rect r="r" b="b" t="t" l="l"/>
              <a:pathLst>
                <a:path h="1293000" w="5817600">
                  <a:moveTo>
                    <a:pt x="0" y="0"/>
                  </a:moveTo>
                  <a:lnTo>
                    <a:pt x="5817600" y="0"/>
                  </a:lnTo>
                  <a:lnTo>
                    <a:pt x="5817600" y="1293000"/>
                  </a:lnTo>
                  <a:lnTo>
                    <a:pt x="0" y="1293000"/>
                  </a:lnTo>
                  <a:close/>
                </a:path>
              </a:pathLst>
            </a:custGeom>
            <a:solidFill>
              <a:srgbClr val="000000">
                <a:alpha val="0"/>
              </a:srgbClr>
            </a:solidFill>
          </p:spPr>
        </p:sp>
        <p:sp>
          <p:nvSpPr>
            <p:cNvPr name="TextBox 21" id="21"/>
            <p:cNvSpPr txBox="true"/>
            <p:nvPr/>
          </p:nvSpPr>
          <p:spPr>
            <a:xfrm>
              <a:off x="0" y="-28575"/>
              <a:ext cx="5817600" cy="1321575"/>
            </a:xfrm>
            <a:prstGeom prst="rect">
              <a:avLst/>
            </a:prstGeom>
          </p:spPr>
          <p:txBody>
            <a:bodyPr anchor="t" rtlCol="false" tIns="0" lIns="0" bIns="0" rIns="0"/>
            <a:lstStyle/>
            <a:p>
              <a:pPr algn="ctr">
                <a:lnSpc>
                  <a:spcPts val="2700"/>
                </a:lnSpc>
              </a:pPr>
              <a:r>
                <a:rPr lang="en-US" sz="2250">
                  <a:solidFill>
                    <a:srgbClr val="000000"/>
                  </a:solidFill>
                  <a:latin typeface="Poppins"/>
                  <a:ea typeface="Poppins"/>
                  <a:cs typeface="Poppins"/>
                  <a:sym typeface="Poppins"/>
                </a:rPr>
                <a:t>Browse general questions &amp; how-to articles</a:t>
              </a:r>
            </a:p>
          </p:txBody>
        </p:sp>
      </p:grpSp>
      <p:grpSp>
        <p:nvGrpSpPr>
          <p:cNvPr name="Group 22" id="22"/>
          <p:cNvGrpSpPr/>
          <p:nvPr/>
        </p:nvGrpSpPr>
        <p:grpSpPr>
          <a:xfrm rot="0">
            <a:off x="12428524" y="1659281"/>
            <a:ext cx="5060588" cy="2723288"/>
            <a:chOff x="0" y="0"/>
            <a:chExt cx="6747450" cy="3631050"/>
          </a:xfrm>
        </p:grpSpPr>
        <p:sp>
          <p:nvSpPr>
            <p:cNvPr name="Freeform 23" id="23"/>
            <p:cNvSpPr/>
            <p:nvPr/>
          </p:nvSpPr>
          <p:spPr>
            <a:xfrm flipH="false" flipV="false" rot="0">
              <a:off x="9525" y="9525"/>
              <a:ext cx="6728460" cy="3612007"/>
            </a:xfrm>
            <a:custGeom>
              <a:avLst/>
              <a:gdLst/>
              <a:ahLst/>
              <a:cxnLst/>
              <a:rect r="r" b="b" t="t" l="l"/>
              <a:pathLst>
                <a:path h="3612007" w="6728460">
                  <a:moveTo>
                    <a:pt x="0" y="232029"/>
                  </a:moveTo>
                  <a:cubicBezTo>
                    <a:pt x="0" y="103886"/>
                    <a:pt x="104140" y="0"/>
                    <a:pt x="232664" y="0"/>
                  </a:cubicBezTo>
                  <a:lnTo>
                    <a:pt x="6495796" y="0"/>
                  </a:lnTo>
                  <a:cubicBezTo>
                    <a:pt x="6624320" y="0"/>
                    <a:pt x="6728460" y="103886"/>
                    <a:pt x="6728460" y="232029"/>
                  </a:cubicBezTo>
                  <a:lnTo>
                    <a:pt x="6728460" y="3379978"/>
                  </a:lnTo>
                  <a:cubicBezTo>
                    <a:pt x="6728460" y="3508121"/>
                    <a:pt x="6624320" y="3612007"/>
                    <a:pt x="6495796" y="3612007"/>
                  </a:cubicBezTo>
                  <a:lnTo>
                    <a:pt x="232664" y="3612007"/>
                  </a:lnTo>
                  <a:cubicBezTo>
                    <a:pt x="104140" y="3612007"/>
                    <a:pt x="0" y="3508121"/>
                    <a:pt x="0" y="3379978"/>
                  </a:cubicBezTo>
                  <a:close/>
                </a:path>
              </a:pathLst>
            </a:custGeom>
            <a:solidFill>
              <a:srgbClr val="E9F1EE"/>
            </a:solidFill>
          </p:spPr>
        </p:sp>
        <p:sp>
          <p:nvSpPr>
            <p:cNvPr name="Freeform 24" id="24"/>
            <p:cNvSpPr/>
            <p:nvPr/>
          </p:nvSpPr>
          <p:spPr>
            <a:xfrm flipH="false" flipV="false" rot="0">
              <a:off x="0" y="0"/>
              <a:ext cx="6747510" cy="3631057"/>
            </a:xfrm>
            <a:custGeom>
              <a:avLst/>
              <a:gdLst/>
              <a:ahLst/>
              <a:cxnLst/>
              <a:rect r="r" b="b" t="t" l="l"/>
              <a:pathLst>
                <a:path h="3631057" w="6747510">
                  <a:moveTo>
                    <a:pt x="0" y="241554"/>
                  </a:moveTo>
                  <a:cubicBezTo>
                    <a:pt x="0" y="108204"/>
                    <a:pt x="108458" y="0"/>
                    <a:pt x="242189" y="0"/>
                  </a:cubicBezTo>
                  <a:lnTo>
                    <a:pt x="6505321" y="0"/>
                  </a:lnTo>
                  <a:lnTo>
                    <a:pt x="6505321" y="9525"/>
                  </a:lnTo>
                  <a:lnTo>
                    <a:pt x="6505321" y="0"/>
                  </a:lnTo>
                  <a:cubicBezTo>
                    <a:pt x="6639052" y="0"/>
                    <a:pt x="6747510" y="108204"/>
                    <a:pt x="6747510" y="241554"/>
                  </a:cubicBezTo>
                  <a:lnTo>
                    <a:pt x="6737985" y="241554"/>
                  </a:lnTo>
                  <a:lnTo>
                    <a:pt x="6747510" y="241554"/>
                  </a:lnTo>
                  <a:lnTo>
                    <a:pt x="6747510" y="3389503"/>
                  </a:lnTo>
                  <a:lnTo>
                    <a:pt x="6737985" y="3389503"/>
                  </a:lnTo>
                  <a:lnTo>
                    <a:pt x="6747510" y="3389503"/>
                  </a:lnTo>
                  <a:cubicBezTo>
                    <a:pt x="6747510" y="3522980"/>
                    <a:pt x="6639052" y="3631057"/>
                    <a:pt x="6505321" y="3631057"/>
                  </a:cubicBezTo>
                  <a:lnTo>
                    <a:pt x="6505321" y="3621532"/>
                  </a:lnTo>
                  <a:lnTo>
                    <a:pt x="6505321" y="3631057"/>
                  </a:lnTo>
                  <a:lnTo>
                    <a:pt x="242189" y="3631057"/>
                  </a:lnTo>
                  <a:lnTo>
                    <a:pt x="242189" y="3621532"/>
                  </a:lnTo>
                  <a:lnTo>
                    <a:pt x="242189" y="3631057"/>
                  </a:lnTo>
                  <a:cubicBezTo>
                    <a:pt x="108458" y="3631057"/>
                    <a:pt x="0" y="3522853"/>
                    <a:pt x="0" y="3389503"/>
                  </a:cubicBezTo>
                  <a:lnTo>
                    <a:pt x="0" y="241554"/>
                  </a:lnTo>
                  <a:lnTo>
                    <a:pt x="9525" y="241554"/>
                  </a:lnTo>
                  <a:lnTo>
                    <a:pt x="0" y="241554"/>
                  </a:lnTo>
                  <a:moveTo>
                    <a:pt x="19050" y="241554"/>
                  </a:moveTo>
                  <a:lnTo>
                    <a:pt x="19050" y="3389503"/>
                  </a:lnTo>
                  <a:lnTo>
                    <a:pt x="9525" y="3389503"/>
                  </a:lnTo>
                  <a:lnTo>
                    <a:pt x="19050" y="3389503"/>
                  </a:lnTo>
                  <a:cubicBezTo>
                    <a:pt x="19050" y="3512439"/>
                    <a:pt x="118872" y="3612007"/>
                    <a:pt x="242189" y="3612007"/>
                  </a:cubicBezTo>
                  <a:lnTo>
                    <a:pt x="6505321" y="3612007"/>
                  </a:lnTo>
                  <a:cubicBezTo>
                    <a:pt x="6628511" y="3612007"/>
                    <a:pt x="6728460" y="3512312"/>
                    <a:pt x="6728460" y="3389503"/>
                  </a:cubicBezTo>
                  <a:lnTo>
                    <a:pt x="6728460" y="241554"/>
                  </a:lnTo>
                  <a:cubicBezTo>
                    <a:pt x="6728460" y="118618"/>
                    <a:pt x="6628638" y="19050"/>
                    <a:pt x="6505321" y="19050"/>
                  </a:cubicBezTo>
                  <a:lnTo>
                    <a:pt x="242189" y="19050"/>
                  </a:lnTo>
                  <a:lnTo>
                    <a:pt x="242189" y="9525"/>
                  </a:lnTo>
                  <a:lnTo>
                    <a:pt x="242189" y="19050"/>
                  </a:lnTo>
                  <a:cubicBezTo>
                    <a:pt x="118872" y="19050"/>
                    <a:pt x="19050" y="118745"/>
                    <a:pt x="19050" y="241554"/>
                  </a:cubicBezTo>
                  <a:close/>
                </a:path>
              </a:pathLst>
            </a:custGeom>
            <a:solidFill>
              <a:srgbClr val="E9F1EE"/>
            </a:solidFill>
          </p:spPr>
        </p:sp>
      </p:grpSp>
      <p:grpSp>
        <p:nvGrpSpPr>
          <p:cNvPr name="Group 25" id="25"/>
          <p:cNvGrpSpPr/>
          <p:nvPr/>
        </p:nvGrpSpPr>
        <p:grpSpPr>
          <a:xfrm rot="0">
            <a:off x="12435675" y="2043840"/>
            <a:ext cx="5046300" cy="969750"/>
            <a:chOff x="0" y="0"/>
            <a:chExt cx="6728400" cy="1293000"/>
          </a:xfrm>
        </p:grpSpPr>
        <p:sp>
          <p:nvSpPr>
            <p:cNvPr name="Freeform 26" id="26"/>
            <p:cNvSpPr/>
            <p:nvPr/>
          </p:nvSpPr>
          <p:spPr>
            <a:xfrm flipH="false" flipV="false" rot="0">
              <a:off x="0" y="0"/>
              <a:ext cx="6728400" cy="1293000"/>
            </a:xfrm>
            <a:custGeom>
              <a:avLst/>
              <a:gdLst/>
              <a:ahLst/>
              <a:cxnLst/>
              <a:rect r="r" b="b" t="t" l="l"/>
              <a:pathLst>
                <a:path h="1293000" w="6728400">
                  <a:moveTo>
                    <a:pt x="0" y="0"/>
                  </a:moveTo>
                  <a:lnTo>
                    <a:pt x="6728400" y="0"/>
                  </a:lnTo>
                  <a:lnTo>
                    <a:pt x="6728400" y="1293000"/>
                  </a:lnTo>
                  <a:lnTo>
                    <a:pt x="0" y="1293000"/>
                  </a:lnTo>
                  <a:close/>
                </a:path>
              </a:pathLst>
            </a:custGeom>
            <a:solidFill>
              <a:srgbClr val="000000">
                <a:alpha val="0"/>
              </a:srgbClr>
            </a:solidFill>
          </p:spPr>
        </p:sp>
        <p:sp>
          <p:nvSpPr>
            <p:cNvPr name="TextBox 27" id="27"/>
            <p:cNvSpPr txBox="true"/>
            <p:nvPr/>
          </p:nvSpPr>
          <p:spPr>
            <a:xfrm>
              <a:off x="0" y="-28575"/>
              <a:ext cx="6728400" cy="1321575"/>
            </a:xfrm>
            <a:prstGeom prst="rect">
              <a:avLst/>
            </a:prstGeom>
          </p:spPr>
          <p:txBody>
            <a:bodyPr anchor="t" rtlCol="false" tIns="0" lIns="0" bIns="0" rIns="0"/>
            <a:lstStyle/>
            <a:p>
              <a:pPr algn="ctr">
                <a:lnSpc>
                  <a:spcPts val="2700"/>
                </a:lnSpc>
              </a:pPr>
              <a:r>
                <a:rPr lang="en-US" sz="2250">
                  <a:solidFill>
                    <a:srgbClr val="000000"/>
                  </a:solidFill>
                  <a:latin typeface="Poppins"/>
                  <a:ea typeface="Poppins"/>
                  <a:cs typeface="Poppins"/>
                  <a:sym typeface="Poppins"/>
                </a:rPr>
                <a:t>Submit a ticket if you can’t find the answer you’re looking for.</a:t>
              </a:r>
            </a:p>
          </p:txBody>
        </p:sp>
      </p:grpSp>
      <p:grpSp>
        <p:nvGrpSpPr>
          <p:cNvPr name="Group 28" id="28"/>
          <p:cNvGrpSpPr/>
          <p:nvPr/>
        </p:nvGrpSpPr>
        <p:grpSpPr>
          <a:xfrm rot="0">
            <a:off x="2962312" y="1407562"/>
            <a:ext cx="483300" cy="483300"/>
            <a:chOff x="0" y="0"/>
            <a:chExt cx="644400" cy="644400"/>
          </a:xfrm>
        </p:grpSpPr>
        <p:sp>
          <p:nvSpPr>
            <p:cNvPr name="Freeform 29" id="29"/>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30" id="30"/>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1</a:t>
              </a:r>
            </a:p>
          </p:txBody>
        </p:sp>
      </p:grpSp>
      <p:grpSp>
        <p:nvGrpSpPr>
          <p:cNvPr name="Group 31" id="31"/>
          <p:cNvGrpSpPr/>
          <p:nvPr/>
        </p:nvGrpSpPr>
        <p:grpSpPr>
          <a:xfrm rot="0">
            <a:off x="8902312" y="1407562"/>
            <a:ext cx="483300" cy="483300"/>
            <a:chOff x="0" y="0"/>
            <a:chExt cx="644400" cy="644400"/>
          </a:xfrm>
        </p:grpSpPr>
        <p:sp>
          <p:nvSpPr>
            <p:cNvPr name="Freeform 32" id="32"/>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33" id="33"/>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2</a:t>
              </a:r>
            </a:p>
          </p:txBody>
        </p:sp>
      </p:grpSp>
      <p:grpSp>
        <p:nvGrpSpPr>
          <p:cNvPr name="Group 34" id="34"/>
          <p:cNvGrpSpPr/>
          <p:nvPr/>
        </p:nvGrpSpPr>
        <p:grpSpPr>
          <a:xfrm rot="0">
            <a:off x="14717168" y="1407562"/>
            <a:ext cx="483300" cy="483300"/>
            <a:chOff x="0" y="0"/>
            <a:chExt cx="644400" cy="644400"/>
          </a:xfrm>
        </p:grpSpPr>
        <p:sp>
          <p:nvSpPr>
            <p:cNvPr name="Freeform 35" id="35"/>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36" id="36"/>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3</a:t>
              </a:r>
            </a:p>
          </p:txBody>
        </p:sp>
      </p:grpSp>
      <p:sp>
        <p:nvSpPr>
          <p:cNvPr name="Freeform 37" id="37"/>
          <p:cNvSpPr/>
          <p:nvPr/>
        </p:nvSpPr>
        <p:spPr>
          <a:xfrm flipH="false" flipV="false" rot="0">
            <a:off x="1984461" y="3288039"/>
            <a:ext cx="2439000" cy="5145300"/>
          </a:xfrm>
          <a:custGeom>
            <a:avLst/>
            <a:gdLst/>
            <a:ahLst/>
            <a:cxnLst/>
            <a:rect r="r" b="b" t="t" l="l"/>
            <a:pathLst>
              <a:path h="5145300" w="2439000">
                <a:moveTo>
                  <a:pt x="0" y="0"/>
                </a:moveTo>
                <a:lnTo>
                  <a:pt x="2439000" y="0"/>
                </a:lnTo>
                <a:lnTo>
                  <a:pt x="2439000" y="5145300"/>
                </a:lnTo>
                <a:lnTo>
                  <a:pt x="0" y="5145300"/>
                </a:lnTo>
                <a:lnTo>
                  <a:pt x="0" y="0"/>
                </a:lnTo>
                <a:close/>
              </a:path>
            </a:pathLst>
          </a:custGeom>
          <a:blipFill>
            <a:blip r:embed="rId4"/>
            <a:stretch>
              <a:fillRect l="0" t="0" r="0" b="-2590"/>
            </a:stretch>
          </a:blipFill>
        </p:spPr>
      </p:sp>
      <p:grpSp>
        <p:nvGrpSpPr>
          <p:cNvPr name="Group 38" id="38"/>
          <p:cNvGrpSpPr/>
          <p:nvPr/>
        </p:nvGrpSpPr>
        <p:grpSpPr>
          <a:xfrm rot="0">
            <a:off x="1702513" y="7222381"/>
            <a:ext cx="2347650" cy="737550"/>
            <a:chOff x="0" y="0"/>
            <a:chExt cx="3130200" cy="983400"/>
          </a:xfrm>
        </p:grpSpPr>
        <p:sp>
          <p:nvSpPr>
            <p:cNvPr name="Freeform 39" id="39"/>
            <p:cNvSpPr/>
            <p:nvPr/>
          </p:nvSpPr>
          <p:spPr>
            <a:xfrm flipH="false" flipV="false" rot="0">
              <a:off x="0" y="0"/>
              <a:ext cx="3130169" cy="983361"/>
            </a:xfrm>
            <a:custGeom>
              <a:avLst/>
              <a:gdLst/>
              <a:ahLst/>
              <a:cxnLst/>
              <a:rect r="r" b="b" t="t" l="l"/>
              <a:pathLst>
                <a:path h="983361" w="3130169">
                  <a:moveTo>
                    <a:pt x="0" y="342773"/>
                  </a:moveTo>
                  <a:cubicBezTo>
                    <a:pt x="0" y="145161"/>
                    <a:pt x="177165" y="0"/>
                    <a:pt x="376301" y="0"/>
                  </a:cubicBezTo>
                  <a:lnTo>
                    <a:pt x="2753868" y="0"/>
                  </a:lnTo>
                  <a:lnTo>
                    <a:pt x="2753868" y="76200"/>
                  </a:lnTo>
                  <a:lnTo>
                    <a:pt x="2753868" y="0"/>
                  </a:lnTo>
                  <a:cubicBezTo>
                    <a:pt x="2953004" y="0"/>
                    <a:pt x="3130169" y="145161"/>
                    <a:pt x="3130169" y="342773"/>
                  </a:cubicBezTo>
                  <a:lnTo>
                    <a:pt x="3053969" y="342773"/>
                  </a:lnTo>
                  <a:lnTo>
                    <a:pt x="3130169" y="342773"/>
                  </a:lnTo>
                  <a:lnTo>
                    <a:pt x="3130169" y="640588"/>
                  </a:lnTo>
                  <a:lnTo>
                    <a:pt x="3053969" y="640588"/>
                  </a:lnTo>
                  <a:lnTo>
                    <a:pt x="3130169" y="640588"/>
                  </a:lnTo>
                  <a:cubicBezTo>
                    <a:pt x="3130169" y="838073"/>
                    <a:pt x="2953004" y="983361"/>
                    <a:pt x="2753868" y="983361"/>
                  </a:cubicBezTo>
                  <a:lnTo>
                    <a:pt x="2753868" y="907161"/>
                  </a:lnTo>
                  <a:lnTo>
                    <a:pt x="2753868" y="983361"/>
                  </a:lnTo>
                  <a:lnTo>
                    <a:pt x="376301" y="983361"/>
                  </a:lnTo>
                  <a:lnTo>
                    <a:pt x="376301" y="907161"/>
                  </a:lnTo>
                  <a:lnTo>
                    <a:pt x="376301" y="983361"/>
                  </a:lnTo>
                  <a:cubicBezTo>
                    <a:pt x="177165" y="983361"/>
                    <a:pt x="0" y="838200"/>
                    <a:pt x="0" y="640588"/>
                  </a:cubicBezTo>
                  <a:lnTo>
                    <a:pt x="0" y="342773"/>
                  </a:lnTo>
                  <a:lnTo>
                    <a:pt x="76200" y="342773"/>
                  </a:lnTo>
                  <a:lnTo>
                    <a:pt x="0" y="342773"/>
                  </a:lnTo>
                  <a:moveTo>
                    <a:pt x="152400" y="342773"/>
                  </a:moveTo>
                  <a:lnTo>
                    <a:pt x="152400" y="640588"/>
                  </a:lnTo>
                  <a:lnTo>
                    <a:pt x="76200" y="640588"/>
                  </a:lnTo>
                  <a:lnTo>
                    <a:pt x="152400" y="640588"/>
                  </a:lnTo>
                  <a:cubicBezTo>
                    <a:pt x="152400" y="737489"/>
                    <a:pt x="243840" y="830961"/>
                    <a:pt x="376301" y="830961"/>
                  </a:cubicBezTo>
                  <a:lnTo>
                    <a:pt x="2753868" y="830961"/>
                  </a:lnTo>
                  <a:cubicBezTo>
                    <a:pt x="2886202" y="830961"/>
                    <a:pt x="2977769" y="737489"/>
                    <a:pt x="2977769" y="640588"/>
                  </a:cubicBezTo>
                  <a:lnTo>
                    <a:pt x="2977769" y="342773"/>
                  </a:lnTo>
                  <a:cubicBezTo>
                    <a:pt x="2977769" y="245872"/>
                    <a:pt x="2886329" y="152400"/>
                    <a:pt x="2753868" y="152400"/>
                  </a:cubicBezTo>
                  <a:lnTo>
                    <a:pt x="376301" y="152400"/>
                  </a:lnTo>
                  <a:lnTo>
                    <a:pt x="376301" y="76200"/>
                  </a:lnTo>
                  <a:lnTo>
                    <a:pt x="376301" y="152400"/>
                  </a:lnTo>
                  <a:cubicBezTo>
                    <a:pt x="243840" y="152400"/>
                    <a:pt x="152400" y="245872"/>
                    <a:pt x="152400" y="342773"/>
                  </a:cubicBezTo>
                  <a:close/>
                </a:path>
              </a:pathLst>
            </a:custGeom>
            <a:solidFill>
              <a:srgbClr val="F07D42"/>
            </a:solidFill>
          </p:spPr>
        </p:sp>
      </p:grpSp>
      <p:sp>
        <p:nvSpPr>
          <p:cNvPr name="Freeform 40" id="40"/>
          <p:cNvSpPr/>
          <p:nvPr/>
        </p:nvSpPr>
        <p:spPr>
          <a:xfrm flipH="false" flipV="false" rot="0">
            <a:off x="7931267" y="3288039"/>
            <a:ext cx="2439000" cy="5145300"/>
          </a:xfrm>
          <a:custGeom>
            <a:avLst/>
            <a:gdLst/>
            <a:ahLst/>
            <a:cxnLst/>
            <a:rect r="r" b="b" t="t" l="l"/>
            <a:pathLst>
              <a:path h="5145300" w="2439000">
                <a:moveTo>
                  <a:pt x="0" y="0"/>
                </a:moveTo>
                <a:lnTo>
                  <a:pt x="2438999" y="0"/>
                </a:lnTo>
                <a:lnTo>
                  <a:pt x="2438999" y="5145300"/>
                </a:lnTo>
                <a:lnTo>
                  <a:pt x="0" y="5145300"/>
                </a:lnTo>
                <a:lnTo>
                  <a:pt x="0" y="0"/>
                </a:lnTo>
                <a:close/>
              </a:path>
            </a:pathLst>
          </a:custGeom>
          <a:blipFill>
            <a:blip r:embed="rId5"/>
            <a:stretch>
              <a:fillRect l="0" t="0" r="0" b="-2590"/>
            </a:stretch>
          </a:blipFill>
        </p:spPr>
      </p:sp>
      <p:sp>
        <p:nvSpPr>
          <p:cNvPr name="Freeform 41" id="41"/>
          <p:cNvSpPr/>
          <p:nvPr/>
        </p:nvSpPr>
        <p:spPr>
          <a:xfrm flipH="false" flipV="false" rot="0">
            <a:off x="13739340" y="3288043"/>
            <a:ext cx="2439000" cy="5145300"/>
          </a:xfrm>
          <a:custGeom>
            <a:avLst/>
            <a:gdLst/>
            <a:ahLst/>
            <a:cxnLst/>
            <a:rect r="r" b="b" t="t" l="l"/>
            <a:pathLst>
              <a:path h="5145300" w="2439000">
                <a:moveTo>
                  <a:pt x="0" y="0"/>
                </a:moveTo>
                <a:lnTo>
                  <a:pt x="2439000" y="0"/>
                </a:lnTo>
                <a:lnTo>
                  <a:pt x="2439000" y="5145301"/>
                </a:lnTo>
                <a:lnTo>
                  <a:pt x="0" y="5145301"/>
                </a:lnTo>
                <a:lnTo>
                  <a:pt x="0" y="0"/>
                </a:lnTo>
                <a:close/>
              </a:path>
            </a:pathLst>
          </a:custGeom>
          <a:blipFill>
            <a:blip r:embed="rId6"/>
            <a:stretch>
              <a:fillRect l="0" t="0" r="0" b="-2590"/>
            </a:stretch>
          </a:blipFill>
        </p:spPr>
      </p:sp>
      <p:grpSp>
        <p:nvGrpSpPr>
          <p:cNvPr name="Group 42" id="42"/>
          <p:cNvGrpSpPr/>
          <p:nvPr/>
        </p:nvGrpSpPr>
        <p:grpSpPr>
          <a:xfrm rot="0">
            <a:off x="13038152" y="6518022"/>
            <a:ext cx="2439000" cy="763200"/>
            <a:chOff x="0" y="0"/>
            <a:chExt cx="3252000" cy="1017600"/>
          </a:xfrm>
        </p:grpSpPr>
        <p:sp>
          <p:nvSpPr>
            <p:cNvPr name="Freeform 43" id="43"/>
            <p:cNvSpPr/>
            <p:nvPr/>
          </p:nvSpPr>
          <p:spPr>
            <a:xfrm flipH="false" flipV="false" rot="0">
              <a:off x="0" y="0"/>
              <a:ext cx="3252089" cy="1017651"/>
            </a:xfrm>
            <a:custGeom>
              <a:avLst/>
              <a:gdLst/>
              <a:ahLst/>
              <a:cxnLst/>
              <a:rect r="r" b="b" t="t" l="l"/>
              <a:pathLst>
                <a:path h="1017651" w="3252089">
                  <a:moveTo>
                    <a:pt x="0" y="353695"/>
                  </a:moveTo>
                  <a:cubicBezTo>
                    <a:pt x="0" y="150368"/>
                    <a:pt x="181864" y="0"/>
                    <a:pt x="387350" y="0"/>
                  </a:cubicBezTo>
                  <a:lnTo>
                    <a:pt x="2864739" y="0"/>
                  </a:lnTo>
                  <a:lnTo>
                    <a:pt x="2864739" y="76200"/>
                  </a:lnTo>
                  <a:lnTo>
                    <a:pt x="2864739" y="0"/>
                  </a:lnTo>
                  <a:cubicBezTo>
                    <a:pt x="3070225" y="0"/>
                    <a:pt x="3252089" y="150368"/>
                    <a:pt x="3252089" y="353695"/>
                  </a:cubicBezTo>
                  <a:lnTo>
                    <a:pt x="3175889" y="353695"/>
                  </a:lnTo>
                  <a:lnTo>
                    <a:pt x="3252089" y="353695"/>
                  </a:lnTo>
                  <a:lnTo>
                    <a:pt x="3252089" y="663829"/>
                  </a:lnTo>
                  <a:lnTo>
                    <a:pt x="3175889" y="663829"/>
                  </a:lnTo>
                  <a:lnTo>
                    <a:pt x="3252089" y="663829"/>
                  </a:lnTo>
                  <a:cubicBezTo>
                    <a:pt x="3252089" y="867156"/>
                    <a:pt x="3070225" y="1017524"/>
                    <a:pt x="2864739" y="1017524"/>
                  </a:cubicBezTo>
                  <a:lnTo>
                    <a:pt x="2864739" y="941324"/>
                  </a:lnTo>
                  <a:lnTo>
                    <a:pt x="2864739" y="1017524"/>
                  </a:lnTo>
                  <a:lnTo>
                    <a:pt x="387350" y="1017524"/>
                  </a:lnTo>
                  <a:lnTo>
                    <a:pt x="387350" y="941324"/>
                  </a:lnTo>
                  <a:lnTo>
                    <a:pt x="387350" y="1017524"/>
                  </a:lnTo>
                  <a:cubicBezTo>
                    <a:pt x="181864" y="1017651"/>
                    <a:pt x="0" y="867156"/>
                    <a:pt x="0" y="663829"/>
                  </a:cubicBezTo>
                  <a:lnTo>
                    <a:pt x="0" y="353695"/>
                  </a:lnTo>
                  <a:lnTo>
                    <a:pt x="76200" y="353695"/>
                  </a:lnTo>
                  <a:lnTo>
                    <a:pt x="0" y="353695"/>
                  </a:lnTo>
                  <a:moveTo>
                    <a:pt x="152400" y="353695"/>
                  </a:moveTo>
                  <a:lnTo>
                    <a:pt x="152400" y="663829"/>
                  </a:lnTo>
                  <a:lnTo>
                    <a:pt x="76200" y="663829"/>
                  </a:lnTo>
                  <a:lnTo>
                    <a:pt x="152400" y="663829"/>
                  </a:lnTo>
                  <a:cubicBezTo>
                    <a:pt x="152400" y="767080"/>
                    <a:pt x="249174" y="865124"/>
                    <a:pt x="387350" y="865124"/>
                  </a:cubicBezTo>
                  <a:lnTo>
                    <a:pt x="2864739" y="865124"/>
                  </a:lnTo>
                  <a:cubicBezTo>
                    <a:pt x="3002915" y="865124"/>
                    <a:pt x="3099689" y="767080"/>
                    <a:pt x="3099689" y="663829"/>
                  </a:cubicBezTo>
                  <a:lnTo>
                    <a:pt x="3099689" y="353695"/>
                  </a:lnTo>
                  <a:cubicBezTo>
                    <a:pt x="3099689" y="250444"/>
                    <a:pt x="3002915" y="152400"/>
                    <a:pt x="2864739" y="152400"/>
                  </a:cubicBezTo>
                  <a:lnTo>
                    <a:pt x="387350" y="152400"/>
                  </a:lnTo>
                  <a:lnTo>
                    <a:pt x="387350" y="76200"/>
                  </a:lnTo>
                  <a:lnTo>
                    <a:pt x="387350" y="152400"/>
                  </a:lnTo>
                  <a:cubicBezTo>
                    <a:pt x="249174" y="152400"/>
                    <a:pt x="152400" y="250444"/>
                    <a:pt x="152400" y="353695"/>
                  </a:cubicBezTo>
                  <a:close/>
                </a:path>
              </a:pathLst>
            </a:custGeom>
            <a:solidFill>
              <a:srgbClr val="F07D42"/>
            </a:solidFill>
          </p:spPr>
        </p:sp>
      </p:grpSp>
      <p:grpSp>
        <p:nvGrpSpPr>
          <p:cNvPr name="Group 44" id="44"/>
          <p:cNvGrpSpPr/>
          <p:nvPr/>
        </p:nvGrpSpPr>
        <p:grpSpPr>
          <a:xfrm rot="0">
            <a:off x="2461838" y="9173175"/>
            <a:ext cx="13364100" cy="623250"/>
            <a:chOff x="0" y="0"/>
            <a:chExt cx="17818800" cy="831000"/>
          </a:xfrm>
        </p:grpSpPr>
        <p:sp>
          <p:nvSpPr>
            <p:cNvPr name="Freeform 45" id="45"/>
            <p:cNvSpPr/>
            <p:nvPr/>
          </p:nvSpPr>
          <p:spPr>
            <a:xfrm flipH="false" flipV="false" rot="0">
              <a:off x="0" y="0"/>
              <a:ext cx="17818801" cy="831000"/>
            </a:xfrm>
            <a:custGeom>
              <a:avLst/>
              <a:gdLst/>
              <a:ahLst/>
              <a:cxnLst/>
              <a:rect r="r" b="b" t="t" l="l"/>
              <a:pathLst>
                <a:path h="831000" w="17818801">
                  <a:moveTo>
                    <a:pt x="0" y="0"/>
                  </a:moveTo>
                  <a:lnTo>
                    <a:pt x="17818801" y="0"/>
                  </a:lnTo>
                  <a:lnTo>
                    <a:pt x="17818801" y="831000"/>
                  </a:lnTo>
                  <a:lnTo>
                    <a:pt x="0" y="831000"/>
                  </a:lnTo>
                  <a:close/>
                </a:path>
              </a:pathLst>
            </a:custGeom>
            <a:solidFill>
              <a:srgbClr val="000000">
                <a:alpha val="0"/>
              </a:srgbClr>
            </a:solidFill>
          </p:spPr>
        </p:sp>
        <p:sp>
          <p:nvSpPr>
            <p:cNvPr name="TextBox 46" id="46"/>
            <p:cNvSpPr txBox="true"/>
            <p:nvPr/>
          </p:nvSpPr>
          <p:spPr>
            <a:xfrm>
              <a:off x="0" y="-28575"/>
              <a:ext cx="17818800" cy="859575"/>
            </a:xfrm>
            <a:prstGeom prst="rect">
              <a:avLst/>
            </a:prstGeom>
          </p:spPr>
          <p:txBody>
            <a:bodyPr anchor="t" rtlCol="false" tIns="0" lIns="0" bIns="0" rIns="0"/>
            <a:lstStyle/>
            <a:p>
              <a:pPr algn="ctr">
                <a:lnSpc>
                  <a:spcPts val="2700"/>
                </a:lnSpc>
              </a:pPr>
              <a:r>
                <a:rPr lang="en-US" sz="2250">
                  <a:solidFill>
                    <a:srgbClr val="000000"/>
                  </a:solidFill>
                  <a:latin typeface="Poppins"/>
                  <a:ea typeface="Poppins"/>
                  <a:cs typeface="Poppins"/>
                  <a:sym typeface="Poppins"/>
                </a:rPr>
                <a:t>Live Support is available </a:t>
              </a:r>
              <a:r>
                <a:rPr lang="en-US" sz="2250">
                  <a:solidFill>
                    <a:srgbClr val="027D5A"/>
                  </a:solidFill>
                  <a:latin typeface="Poppins"/>
                  <a:ea typeface="Poppins"/>
                  <a:cs typeface="Poppins"/>
                  <a:sym typeface="Poppins"/>
                </a:rPr>
                <a:t>Monday to Friday from 9AM to 5PM</a:t>
              </a:r>
              <a:r>
                <a:rPr lang="en-US" sz="2250">
                  <a:solidFill>
                    <a:srgbClr val="000000"/>
                  </a:solidFill>
                  <a:latin typeface="Poppins"/>
                  <a:ea typeface="Poppins"/>
                  <a:cs typeface="Poppins"/>
                  <a:sym typeface="Poppins"/>
                </a:rPr>
                <a:t>, Pacific Standard Time</a:t>
              </a:r>
            </a:p>
          </p:txBody>
        </p:sp>
      </p:grpSp>
      <p:sp>
        <p:nvSpPr>
          <p:cNvPr name="Freeform 47" id="47"/>
          <p:cNvSpPr/>
          <p:nvPr/>
        </p:nvSpPr>
        <p:spPr>
          <a:xfrm flipH="false" flipV="false" rot="0">
            <a:off x="12942135" y="8736288"/>
            <a:ext cx="4033365" cy="214514"/>
          </a:xfrm>
          <a:custGeom>
            <a:avLst/>
            <a:gdLst/>
            <a:ahLst/>
            <a:cxnLst/>
            <a:rect r="r" b="b" t="t" l="l"/>
            <a:pathLst>
              <a:path h="214514" w="4033365">
                <a:moveTo>
                  <a:pt x="0" y="0"/>
                </a:moveTo>
                <a:lnTo>
                  <a:pt x="4033365" y="0"/>
                </a:lnTo>
                <a:lnTo>
                  <a:pt x="4033365" y="214515"/>
                </a:lnTo>
                <a:lnTo>
                  <a:pt x="0" y="214515"/>
                </a:lnTo>
                <a:lnTo>
                  <a:pt x="0" y="0"/>
                </a:lnTo>
                <a:close/>
              </a:path>
            </a:pathLst>
          </a:custGeom>
          <a:blipFill>
            <a:blip r:embed="rId7">
              <a:alphaModFix amt="39000"/>
            </a:blip>
            <a:stretch>
              <a:fillRect l="0" t="-7707" r="0" b="0"/>
            </a:stretch>
          </a:blipFill>
        </p:spPr>
      </p:sp>
      <p:sp>
        <p:nvSpPr>
          <p:cNvPr name="Freeform 48" id="48"/>
          <p:cNvSpPr/>
          <p:nvPr/>
        </p:nvSpPr>
        <p:spPr>
          <a:xfrm flipH="false" flipV="false" rot="0">
            <a:off x="7134060" y="8736288"/>
            <a:ext cx="4033365" cy="214514"/>
          </a:xfrm>
          <a:custGeom>
            <a:avLst/>
            <a:gdLst/>
            <a:ahLst/>
            <a:cxnLst/>
            <a:rect r="r" b="b" t="t" l="l"/>
            <a:pathLst>
              <a:path h="214514" w="4033365">
                <a:moveTo>
                  <a:pt x="0" y="0"/>
                </a:moveTo>
                <a:lnTo>
                  <a:pt x="4033365" y="0"/>
                </a:lnTo>
                <a:lnTo>
                  <a:pt x="4033365" y="214515"/>
                </a:lnTo>
                <a:lnTo>
                  <a:pt x="0" y="214515"/>
                </a:lnTo>
                <a:lnTo>
                  <a:pt x="0" y="0"/>
                </a:lnTo>
                <a:close/>
              </a:path>
            </a:pathLst>
          </a:custGeom>
          <a:blipFill>
            <a:blip r:embed="rId7">
              <a:alphaModFix amt="39000"/>
            </a:blip>
            <a:stretch>
              <a:fillRect l="0" t="-7707" r="0" b="0"/>
            </a:stretch>
          </a:blipFill>
        </p:spPr>
      </p:sp>
      <p:sp>
        <p:nvSpPr>
          <p:cNvPr name="Freeform 49" id="49"/>
          <p:cNvSpPr/>
          <p:nvPr/>
        </p:nvSpPr>
        <p:spPr>
          <a:xfrm flipH="false" flipV="false" rot="0">
            <a:off x="1187278" y="8736288"/>
            <a:ext cx="4033365" cy="214514"/>
          </a:xfrm>
          <a:custGeom>
            <a:avLst/>
            <a:gdLst/>
            <a:ahLst/>
            <a:cxnLst/>
            <a:rect r="r" b="b" t="t" l="l"/>
            <a:pathLst>
              <a:path h="214514" w="4033365">
                <a:moveTo>
                  <a:pt x="0" y="0"/>
                </a:moveTo>
                <a:lnTo>
                  <a:pt x="4033366" y="0"/>
                </a:lnTo>
                <a:lnTo>
                  <a:pt x="4033366" y="214515"/>
                </a:lnTo>
                <a:lnTo>
                  <a:pt x="0" y="214515"/>
                </a:lnTo>
                <a:lnTo>
                  <a:pt x="0" y="0"/>
                </a:lnTo>
                <a:close/>
              </a:path>
            </a:pathLst>
          </a:custGeom>
          <a:blipFill>
            <a:blip r:embed="rId7">
              <a:alphaModFix amt="39000"/>
            </a:blip>
            <a:stretch>
              <a:fillRect l="0" t="-7707"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90438" y="1684612"/>
            <a:ext cx="4114800" cy="8158950"/>
            <a:chOff x="0" y="0"/>
            <a:chExt cx="5486400" cy="10878600"/>
          </a:xfrm>
        </p:grpSpPr>
        <p:sp>
          <p:nvSpPr>
            <p:cNvPr name="Freeform 3" id="3"/>
            <p:cNvSpPr/>
            <p:nvPr/>
          </p:nvSpPr>
          <p:spPr>
            <a:xfrm flipH="false" flipV="false" rot="0">
              <a:off x="0" y="0"/>
              <a:ext cx="5486400" cy="10878566"/>
            </a:xfrm>
            <a:custGeom>
              <a:avLst/>
              <a:gdLst/>
              <a:ahLst/>
              <a:cxnLst/>
              <a:rect r="r" b="b" t="t" l="l"/>
              <a:pathLst>
                <a:path h="10878566" w="5486400">
                  <a:moveTo>
                    <a:pt x="0" y="251587"/>
                  </a:moveTo>
                  <a:cubicBezTo>
                    <a:pt x="0" y="112649"/>
                    <a:pt x="112649" y="0"/>
                    <a:pt x="251587" y="0"/>
                  </a:cubicBezTo>
                  <a:lnTo>
                    <a:pt x="5234813" y="0"/>
                  </a:lnTo>
                  <a:cubicBezTo>
                    <a:pt x="5373751" y="0"/>
                    <a:pt x="5486400" y="112649"/>
                    <a:pt x="5486400" y="251587"/>
                  </a:cubicBezTo>
                  <a:lnTo>
                    <a:pt x="5486400" y="10626979"/>
                  </a:lnTo>
                  <a:cubicBezTo>
                    <a:pt x="5486400" y="10765917"/>
                    <a:pt x="5373751" y="10878566"/>
                    <a:pt x="5234813" y="10878566"/>
                  </a:cubicBezTo>
                  <a:lnTo>
                    <a:pt x="251587" y="10878566"/>
                  </a:lnTo>
                  <a:cubicBezTo>
                    <a:pt x="112649" y="10878566"/>
                    <a:pt x="0" y="10765917"/>
                    <a:pt x="0" y="10626979"/>
                  </a:cubicBezTo>
                  <a:close/>
                </a:path>
              </a:pathLst>
            </a:custGeom>
            <a:solidFill>
              <a:srgbClr val="E9F1EE"/>
            </a:solidFill>
          </p:spPr>
        </p:sp>
      </p:grpSp>
      <p:grpSp>
        <p:nvGrpSpPr>
          <p:cNvPr name="Group 4" id="4"/>
          <p:cNvGrpSpPr/>
          <p:nvPr/>
        </p:nvGrpSpPr>
        <p:grpSpPr>
          <a:xfrm rot="0">
            <a:off x="315225" y="297450"/>
            <a:ext cx="17657550" cy="827550"/>
            <a:chOff x="0" y="0"/>
            <a:chExt cx="23543400" cy="1103400"/>
          </a:xfrm>
        </p:grpSpPr>
        <p:sp>
          <p:nvSpPr>
            <p:cNvPr name="Freeform 5" id="5"/>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6" id="6"/>
          <p:cNvGrpSpPr/>
          <p:nvPr/>
        </p:nvGrpSpPr>
        <p:grpSpPr>
          <a:xfrm rot="0">
            <a:off x="6131813" y="6613950"/>
            <a:ext cx="5040450" cy="3660800"/>
            <a:chOff x="0" y="0"/>
            <a:chExt cx="6720600" cy="4881067"/>
          </a:xfrm>
        </p:grpSpPr>
        <p:sp>
          <p:nvSpPr>
            <p:cNvPr name="Freeform 7" id="7"/>
            <p:cNvSpPr/>
            <p:nvPr/>
          </p:nvSpPr>
          <p:spPr>
            <a:xfrm flipH="false" flipV="false" rot="0">
              <a:off x="0" y="0"/>
              <a:ext cx="6720600" cy="4881067"/>
            </a:xfrm>
            <a:custGeom>
              <a:avLst/>
              <a:gdLst/>
              <a:ahLst/>
              <a:cxnLst/>
              <a:rect r="r" b="b" t="t" l="l"/>
              <a:pathLst>
                <a:path h="4881067" w="6720600">
                  <a:moveTo>
                    <a:pt x="0" y="0"/>
                  </a:moveTo>
                  <a:lnTo>
                    <a:pt x="6720600" y="0"/>
                  </a:lnTo>
                  <a:lnTo>
                    <a:pt x="6720600" y="4881067"/>
                  </a:lnTo>
                  <a:lnTo>
                    <a:pt x="0" y="4881067"/>
                  </a:lnTo>
                  <a:close/>
                </a:path>
              </a:pathLst>
            </a:custGeom>
            <a:solidFill>
              <a:srgbClr val="000000">
                <a:alpha val="0"/>
              </a:srgbClr>
            </a:solidFill>
          </p:spPr>
        </p:sp>
        <p:sp>
          <p:nvSpPr>
            <p:cNvPr name="TextBox 8" id="8"/>
            <p:cNvSpPr txBox="true"/>
            <p:nvPr/>
          </p:nvSpPr>
          <p:spPr>
            <a:xfrm>
              <a:off x="0" y="-19050"/>
              <a:ext cx="6720600" cy="4900117"/>
            </a:xfrm>
            <a:prstGeom prst="rect">
              <a:avLst/>
            </a:prstGeom>
          </p:spPr>
          <p:txBody>
            <a:bodyPr anchor="t" rtlCol="false" tIns="0" lIns="0" bIns="0" rIns="0"/>
            <a:lstStyle/>
            <a:p>
              <a:pPr algn="l">
                <a:lnSpc>
                  <a:spcPts val="2520"/>
                </a:lnSpc>
              </a:pPr>
              <a:r>
                <a:rPr lang="en-US" sz="2100">
                  <a:solidFill>
                    <a:srgbClr val="000000"/>
                  </a:solidFill>
                  <a:latin typeface="Poppins"/>
                  <a:ea typeface="Poppins"/>
                  <a:cs typeface="Poppins"/>
                  <a:sym typeface="Poppins"/>
                </a:rPr>
                <a:t>The nonprofit admins can view all donation data </a:t>
              </a:r>
              <a:r>
                <a:rPr lang="en-US" sz="2100" u="sng">
                  <a:solidFill>
                    <a:srgbClr val="F07432"/>
                  </a:solidFill>
                  <a:latin typeface="Poppins"/>
                  <a:ea typeface="Poppins"/>
                  <a:cs typeface="Poppins"/>
                  <a:sym typeface="Poppins"/>
                  <a:hlinkClick r:id="rId3" tooltip="http://my.careit.com"/>
                </a:rPr>
                <a:t>my.careit.com</a:t>
              </a:r>
            </a:p>
            <a:p>
              <a:pPr algn="l">
                <a:lnSpc>
                  <a:spcPts val="2520"/>
                </a:lnSpc>
              </a:pPr>
            </a:p>
            <a:p>
              <a:pPr algn="l">
                <a:lnSpc>
                  <a:spcPts val="2520"/>
                </a:lnSpc>
              </a:pPr>
              <a:r>
                <a:rPr lang="en-US" sz="2100">
                  <a:solidFill>
                    <a:srgbClr val="000000"/>
                  </a:solidFill>
                  <a:latin typeface="Poppins"/>
                  <a:ea typeface="Poppins"/>
                  <a:cs typeface="Poppins"/>
                  <a:sym typeface="Poppins"/>
                </a:rPr>
                <a:t>Donations with missing weights can be filled out by the rescuer or the nonprofit admin</a:t>
              </a:r>
            </a:p>
            <a:p>
              <a:pPr algn="l">
                <a:lnSpc>
                  <a:spcPts val="2520"/>
                </a:lnSpc>
              </a:pPr>
            </a:p>
            <a:p>
              <a:pPr algn="l">
                <a:lnSpc>
                  <a:spcPts val="2520"/>
                </a:lnSpc>
              </a:pPr>
              <a:r>
                <a:rPr lang="en-US" sz="2100">
                  <a:solidFill>
                    <a:srgbClr val="000000"/>
                  </a:solidFill>
                  <a:latin typeface="Poppins"/>
                  <a:ea typeface="Poppins"/>
                  <a:cs typeface="Poppins"/>
                  <a:sym typeface="Poppins"/>
                </a:rPr>
                <a:t>Team members who haven’t closed donations or missed pickups frequently can be removed</a:t>
              </a:r>
            </a:p>
            <a:p>
              <a:pPr algn="l">
                <a:lnSpc>
                  <a:spcPts val="2520"/>
                </a:lnSpc>
              </a:pPr>
            </a:p>
          </p:txBody>
        </p:sp>
      </p:grpSp>
      <p:grpSp>
        <p:nvGrpSpPr>
          <p:cNvPr name="Group 9" id="9"/>
          <p:cNvGrpSpPr/>
          <p:nvPr/>
        </p:nvGrpSpPr>
        <p:grpSpPr>
          <a:xfrm rot="0">
            <a:off x="5264344" y="6674700"/>
            <a:ext cx="483300" cy="483300"/>
            <a:chOff x="0" y="0"/>
            <a:chExt cx="644400" cy="644400"/>
          </a:xfrm>
        </p:grpSpPr>
        <p:sp>
          <p:nvSpPr>
            <p:cNvPr name="Freeform 10" id="10"/>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11" id="11"/>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1</a:t>
              </a:r>
            </a:p>
          </p:txBody>
        </p:sp>
      </p:grpSp>
      <p:grpSp>
        <p:nvGrpSpPr>
          <p:cNvPr name="Group 12" id="12"/>
          <p:cNvGrpSpPr/>
          <p:nvPr/>
        </p:nvGrpSpPr>
        <p:grpSpPr>
          <a:xfrm rot="0">
            <a:off x="516000" y="354600"/>
            <a:ext cx="7576200" cy="781469"/>
            <a:chOff x="0" y="0"/>
            <a:chExt cx="10101600" cy="1041959"/>
          </a:xfrm>
        </p:grpSpPr>
        <p:sp>
          <p:nvSpPr>
            <p:cNvPr name="Freeform 13" id="13"/>
            <p:cNvSpPr/>
            <p:nvPr/>
          </p:nvSpPr>
          <p:spPr>
            <a:xfrm flipH="false" flipV="false" rot="0">
              <a:off x="0" y="0"/>
              <a:ext cx="10101600" cy="1041959"/>
            </a:xfrm>
            <a:custGeom>
              <a:avLst/>
              <a:gdLst/>
              <a:ahLst/>
              <a:cxnLst/>
              <a:rect r="r" b="b" t="t" l="l"/>
              <a:pathLst>
                <a:path h="1041959" w="10101600">
                  <a:moveTo>
                    <a:pt x="0" y="0"/>
                  </a:moveTo>
                  <a:lnTo>
                    <a:pt x="10101600" y="0"/>
                  </a:lnTo>
                  <a:lnTo>
                    <a:pt x="10101600" y="1041959"/>
                  </a:lnTo>
                  <a:lnTo>
                    <a:pt x="0" y="1041959"/>
                  </a:lnTo>
                  <a:close/>
                </a:path>
              </a:pathLst>
            </a:custGeom>
            <a:solidFill>
              <a:srgbClr val="000000">
                <a:alpha val="0"/>
              </a:srgbClr>
            </a:solidFill>
          </p:spPr>
        </p:sp>
        <p:sp>
          <p:nvSpPr>
            <p:cNvPr name="TextBox 14" id="14"/>
            <p:cNvSpPr txBox="true"/>
            <p:nvPr/>
          </p:nvSpPr>
          <p:spPr>
            <a:xfrm>
              <a:off x="0" y="9525"/>
              <a:ext cx="10101600" cy="1032434"/>
            </a:xfrm>
            <a:prstGeom prst="rect">
              <a:avLst/>
            </a:prstGeom>
          </p:spPr>
          <p:txBody>
            <a:bodyPr anchor="t" rtlCol="false" tIns="0" lIns="0" bIns="0" rIns="0"/>
            <a:lstStyle/>
            <a:p>
              <a:pPr algn="l">
                <a:lnSpc>
                  <a:spcPts val="3402"/>
                </a:lnSpc>
              </a:pPr>
              <a:r>
                <a:rPr lang="en-US" sz="3150">
                  <a:solidFill>
                    <a:srgbClr val="000000"/>
                  </a:solidFill>
                  <a:latin typeface="Poppins"/>
                  <a:ea typeface="Poppins"/>
                  <a:cs typeface="Poppins"/>
                  <a:sym typeface="Poppins"/>
                </a:rPr>
                <a:t>Data Privacy/Transparency</a:t>
              </a:r>
            </a:p>
          </p:txBody>
        </p:sp>
      </p:grpSp>
      <p:sp>
        <p:nvSpPr>
          <p:cNvPr name="Freeform 15" id="15"/>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4"/>
            <a:stretch>
              <a:fillRect l="0" t="0" r="-1" b="0"/>
            </a:stretch>
          </a:blipFill>
        </p:spPr>
      </p:sp>
      <p:grpSp>
        <p:nvGrpSpPr>
          <p:cNvPr name="Group 16" id="16"/>
          <p:cNvGrpSpPr/>
          <p:nvPr/>
        </p:nvGrpSpPr>
        <p:grpSpPr>
          <a:xfrm rot="0">
            <a:off x="1000613" y="3559075"/>
            <a:ext cx="3294450" cy="5861075"/>
            <a:chOff x="0" y="0"/>
            <a:chExt cx="4392600" cy="7814767"/>
          </a:xfrm>
        </p:grpSpPr>
        <p:sp>
          <p:nvSpPr>
            <p:cNvPr name="Freeform 17" id="17"/>
            <p:cNvSpPr/>
            <p:nvPr/>
          </p:nvSpPr>
          <p:spPr>
            <a:xfrm flipH="false" flipV="false" rot="0">
              <a:off x="0" y="0"/>
              <a:ext cx="4392600" cy="7814767"/>
            </a:xfrm>
            <a:custGeom>
              <a:avLst/>
              <a:gdLst/>
              <a:ahLst/>
              <a:cxnLst/>
              <a:rect r="r" b="b" t="t" l="l"/>
              <a:pathLst>
                <a:path h="7814767" w="4392600">
                  <a:moveTo>
                    <a:pt x="0" y="0"/>
                  </a:moveTo>
                  <a:lnTo>
                    <a:pt x="4392600" y="0"/>
                  </a:lnTo>
                  <a:lnTo>
                    <a:pt x="4392600" y="7814767"/>
                  </a:lnTo>
                  <a:lnTo>
                    <a:pt x="0" y="7814767"/>
                  </a:lnTo>
                  <a:close/>
                </a:path>
              </a:pathLst>
            </a:custGeom>
            <a:solidFill>
              <a:srgbClr val="000000">
                <a:alpha val="0"/>
              </a:srgbClr>
            </a:solidFill>
          </p:spPr>
        </p:sp>
        <p:sp>
          <p:nvSpPr>
            <p:cNvPr name="TextBox 18" id="18"/>
            <p:cNvSpPr txBox="true"/>
            <p:nvPr/>
          </p:nvSpPr>
          <p:spPr>
            <a:xfrm>
              <a:off x="0" y="-19050"/>
              <a:ext cx="4392600" cy="7833817"/>
            </a:xfrm>
            <a:prstGeom prst="rect">
              <a:avLst/>
            </a:prstGeom>
          </p:spPr>
          <p:txBody>
            <a:bodyPr anchor="ctr" rtlCol="false" tIns="0" lIns="0" bIns="0" rIns="0"/>
            <a:lstStyle/>
            <a:p>
              <a:pPr algn="l">
                <a:lnSpc>
                  <a:spcPts val="2520"/>
                </a:lnSpc>
              </a:pPr>
              <a:r>
                <a:rPr lang="en-US" sz="2100" b="true">
                  <a:solidFill>
                    <a:srgbClr val="000000"/>
                  </a:solidFill>
                  <a:latin typeface="Poppins Medium"/>
                  <a:ea typeface="Poppins Medium"/>
                  <a:cs typeface="Poppins Medium"/>
                  <a:sym typeface="Poppins Medium"/>
                </a:rPr>
                <a:t>Only the nonprofit Admin can see user names and contact from the nonprofit dashboard</a:t>
              </a:r>
            </a:p>
            <a:p>
              <a:pPr algn="l">
                <a:lnSpc>
                  <a:spcPts val="2520"/>
                </a:lnSpc>
              </a:pPr>
            </a:p>
            <a:p>
              <a:pPr algn="l">
                <a:lnSpc>
                  <a:spcPts val="2520"/>
                </a:lnSpc>
              </a:pPr>
              <a:r>
                <a:rPr lang="en-US" b="true" sz="2100">
                  <a:solidFill>
                    <a:srgbClr val="000000"/>
                  </a:solidFill>
                  <a:latin typeface="Poppins Medium"/>
                  <a:ea typeface="Poppins Medium"/>
                  <a:cs typeface="Poppins Medium"/>
                  <a:sym typeface="Poppins Medium"/>
                </a:rPr>
                <a:t>Users cannot see each other in the app anywhere</a:t>
              </a:r>
            </a:p>
            <a:p>
              <a:pPr algn="l">
                <a:lnSpc>
                  <a:spcPts val="2520"/>
                </a:lnSpc>
              </a:pPr>
            </a:p>
            <a:p>
              <a:pPr algn="l">
                <a:lnSpc>
                  <a:spcPts val="2520"/>
                </a:lnSpc>
              </a:pPr>
              <a:r>
                <a:rPr lang="en-US" b="true" sz="2100">
                  <a:solidFill>
                    <a:srgbClr val="000000"/>
                  </a:solidFill>
                  <a:latin typeface="Poppins Medium"/>
                  <a:ea typeface="Poppins Medium"/>
                  <a:cs typeface="Poppins Medium"/>
                  <a:sym typeface="Poppins Medium"/>
                </a:rPr>
                <a:t>Donors can see user names and phone numbers if they reserve their donation</a:t>
              </a:r>
            </a:p>
            <a:p>
              <a:pPr algn="l">
                <a:lnSpc>
                  <a:spcPts val="2520"/>
                </a:lnSpc>
              </a:pPr>
            </a:p>
            <a:p>
              <a:pPr algn="l">
                <a:lnSpc>
                  <a:spcPts val="2520"/>
                </a:lnSpc>
              </a:pPr>
              <a:r>
                <a:rPr lang="en-US" b="true" sz="2100">
                  <a:solidFill>
                    <a:srgbClr val="000000"/>
                  </a:solidFill>
                  <a:latin typeface="Poppins Medium"/>
                  <a:ea typeface="Poppins Medium"/>
                  <a:cs typeface="Poppins Medium"/>
                  <a:sym typeface="Poppins Medium"/>
                </a:rPr>
                <a:t>Executive Dashboard users only see the nonprofit name</a:t>
              </a:r>
            </a:p>
          </p:txBody>
        </p:sp>
      </p:grpSp>
      <p:sp>
        <p:nvSpPr>
          <p:cNvPr name="Freeform 19" id="19"/>
          <p:cNvSpPr/>
          <p:nvPr/>
        </p:nvSpPr>
        <p:spPr>
          <a:xfrm flipH="false" flipV="false" rot="0">
            <a:off x="7311489" y="1407675"/>
            <a:ext cx="8217861" cy="4923601"/>
          </a:xfrm>
          <a:custGeom>
            <a:avLst/>
            <a:gdLst/>
            <a:ahLst/>
            <a:cxnLst/>
            <a:rect r="r" b="b" t="t" l="l"/>
            <a:pathLst>
              <a:path h="4923601" w="8217861">
                <a:moveTo>
                  <a:pt x="0" y="0"/>
                </a:moveTo>
                <a:lnTo>
                  <a:pt x="8217861" y="0"/>
                </a:lnTo>
                <a:lnTo>
                  <a:pt x="8217861" y="4923601"/>
                </a:lnTo>
                <a:lnTo>
                  <a:pt x="0" y="4923601"/>
                </a:lnTo>
                <a:lnTo>
                  <a:pt x="0" y="0"/>
                </a:lnTo>
                <a:close/>
              </a:path>
            </a:pathLst>
          </a:custGeom>
          <a:blipFill>
            <a:blip r:embed="rId5"/>
            <a:stretch>
              <a:fillRect l="-3298" t="-38966" r="-3309" b="-38969"/>
            </a:stretch>
          </a:blipFill>
        </p:spPr>
      </p:sp>
      <p:grpSp>
        <p:nvGrpSpPr>
          <p:cNvPr name="Group 20" id="20"/>
          <p:cNvGrpSpPr/>
          <p:nvPr/>
        </p:nvGrpSpPr>
        <p:grpSpPr>
          <a:xfrm rot="0">
            <a:off x="5264344" y="7763438"/>
            <a:ext cx="483300" cy="483300"/>
            <a:chOff x="0" y="0"/>
            <a:chExt cx="644400" cy="644400"/>
          </a:xfrm>
        </p:grpSpPr>
        <p:sp>
          <p:nvSpPr>
            <p:cNvPr name="Freeform 21" id="21"/>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22" id="22"/>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2</a:t>
              </a:r>
            </a:p>
          </p:txBody>
        </p:sp>
      </p:grpSp>
      <p:grpSp>
        <p:nvGrpSpPr>
          <p:cNvPr name="Group 23" id="23"/>
          <p:cNvGrpSpPr/>
          <p:nvPr/>
        </p:nvGrpSpPr>
        <p:grpSpPr>
          <a:xfrm rot="0">
            <a:off x="5264344" y="8974950"/>
            <a:ext cx="483300" cy="483300"/>
            <a:chOff x="0" y="0"/>
            <a:chExt cx="644400" cy="644400"/>
          </a:xfrm>
        </p:grpSpPr>
        <p:sp>
          <p:nvSpPr>
            <p:cNvPr name="Freeform 24" id="24"/>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25" id="25"/>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3</a:t>
              </a:r>
            </a:p>
          </p:txBody>
        </p:sp>
      </p:grpSp>
      <p:grpSp>
        <p:nvGrpSpPr>
          <p:cNvPr name="Group 26" id="26"/>
          <p:cNvGrpSpPr/>
          <p:nvPr/>
        </p:nvGrpSpPr>
        <p:grpSpPr>
          <a:xfrm rot="0">
            <a:off x="12528488" y="6613950"/>
            <a:ext cx="4857750" cy="3660800"/>
            <a:chOff x="0" y="0"/>
            <a:chExt cx="6477000" cy="4881067"/>
          </a:xfrm>
        </p:grpSpPr>
        <p:sp>
          <p:nvSpPr>
            <p:cNvPr name="Freeform 27" id="27"/>
            <p:cNvSpPr/>
            <p:nvPr/>
          </p:nvSpPr>
          <p:spPr>
            <a:xfrm flipH="false" flipV="false" rot="0">
              <a:off x="0" y="0"/>
              <a:ext cx="6477000" cy="4881067"/>
            </a:xfrm>
            <a:custGeom>
              <a:avLst/>
              <a:gdLst/>
              <a:ahLst/>
              <a:cxnLst/>
              <a:rect r="r" b="b" t="t" l="l"/>
              <a:pathLst>
                <a:path h="4881067" w="6477000">
                  <a:moveTo>
                    <a:pt x="0" y="0"/>
                  </a:moveTo>
                  <a:lnTo>
                    <a:pt x="6477000" y="0"/>
                  </a:lnTo>
                  <a:lnTo>
                    <a:pt x="6477000" y="4881067"/>
                  </a:lnTo>
                  <a:lnTo>
                    <a:pt x="0" y="4881067"/>
                  </a:lnTo>
                  <a:close/>
                </a:path>
              </a:pathLst>
            </a:custGeom>
            <a:solidFill>
              <a:srgbClr val="000000">
                <a:alpha val="0"/>
              </a:srgbClr>
            </a:solidFill>
          </p:spPr>
        </p:sp>
        <p:sp>
          <p:nvSpPr>
            <p:cNvPr name="TextBox 28" id="28"/>
            <p:cNvSpPr txBox="true"/>
            <p:nvPr/>
          </p:nvSpPr>
          <p:spPr>
            <a:xfrm>
              <a:off x="0" y="-19050"/>
              <a:ext cx="6477000" cy="4900117"/>
            </a:xfrm>
            <a:prstGeom prst="rect">
              <a:avLst/>
            </a:prstGeom>
          </p:spPr>
          <p:txBody>
            <a:bodyPr anchor="t" rtlCol="false" tIns="0" lIns="0" bIns="0" rIns="0"/>
            <a:lstStyle/>
            <a:p>
              <a:pPr algn="l">
                <a:lnSpc>
                  <a:spcPts val="2520"/>
                </a:lnSpc>
              </a:pPr>
              <a:r>
                <a:rPr lang="en-US" sz="2100">
                  <a:solidFill>
                    <a:srgbClr val="000000"/>
                  </a:solidFill>
                  <a:latin typeface="Poppins"/>
                  <a:ea typeface="Poppins"/>
                  <a:cs typeface="Poppins"/>
                  <a:sym typeface="Poppins"/>
                </a:rPr>
                <a:t>The weights of each donation will be displayed for both the nonprofit and the donor for impact tracking</a:t>
              </a:r>
            </a:p>
            <a:p>
              <a:pPr algn="l">
                <a:lnSpc>
                  <a:spcPts val="2520"/>
                </a:lnSpc>
              </a:pPr>
            </a:p>
            <a:p>
              <a:pPr algn="l">
                <a:lnSpc>
                  <a:spcPts val="2520"/>
                </a:lnSpc>
              </a:pPr>
              <a:r>
                <a:rPr lang="en-US" sz="2100">
                  <a:solidFill>
                    <a:srgbClr val="000000"/>
                  </a:solidFill>
                  <a:latin typeface="Poppins"/>
                  <a:ea typeface="Poppins"/>
                  <a:cs typeface="Poppins"/>
                  <a:sym typeface="Poppins"/>
                </a:rPr>
                <a:t>Admins can post a “food run” on behalf of a donor for internal food giveaways or phone-in donations to be claimed by Careit Express users in their program</a:t>
              </a:r>
            </a:p>
            <a:p>
              <a:pPr algn="l">
                <a:lnSpc>
                  <a:spcPts val="2520"/>
                </a:lnSpc>
              </a:pPr>
            </a:p>
            <a:p>
              <a:pPr algn="l">
                <a:lnSpc>
                  <a:spcPts val="2520"/>
                </a:lnSpc>
              </a:pPr>
            </a:p>
          </p:txBody>
        </p:sp>
      </p:grpSp>
      <p:grpSp>
        <p:nvGrpSpPr>
          <p:cNvPr name="Group 29" id="29"/>
          <p:cNvGrpSpPr/>
          <p:nvPr/>
        </p:nvGrpSpPr>
        <p:grpSpPr>
          <a:xfrm rot="0">
            <a:off x="11661019" y="6674700"/>
            <a:ext cx="483300" cy="483300"/>
            <a:chOff x="0" y="0"/>
            <a:chExt cx="644400" cy="644400"/>
          </a:xfrm>
        </p:grpSpPr>
        <p:sp>
          <p:nvSpPr>
            <p:cNvPr name="Freeform 30" id="30"/>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31" id="31"/>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5</a:t>
              </a:r>
            </a:p>
          </p:txBody>
        </p:sp>
      </p:grpSp>
      <p:grpSp>
        <p:nvGrpSpPr>
          <p:cNvPr name="Group 32" id="32"/>
          <p:cNvGrpSpPr/>
          <p:nvPr/>
        </p:nvGrpSpPr>
        <p:grpSpPr>
          <a:xfrm rot="0">
            <a:off x="11661019" y="8024775"/>
            <a:ext cx="483300" cy="483300"/>
            <a:chOff x="0" y="0"/>
            <a:chExt cx="644400" cy="644400"/>
          </a:xfrm>
        </p:grpSpPr>
        <p:sp>
          <p:nvSpPr>
            <p:cNvPr name="Freeform 33" id="33"/>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34" id="34"/>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6</a:t>
              </a:r>
            </a:p>
          </p:txBody>
        </p:sp>
      </p:grpSp>
      <p:grpSp>
        <p:nvGrpSpPr>
          <p:cNvPr name="Group 35" id="35"/>
          <p:cNvGrpSpPr/>
          <p:nvPr/>
        </p:nvGrpSpPr>
        <p:grpSpPr>
          <a:xfrm rot="0">
            <a:off x="1000613" y="2138400"/>
            <a:ext cx="3294450" cy="1662300"/>
            <a:chOff x="0" y="0"/>
            <a:chExt cx="4392600" cy="2216400"/>
          </a:xfrm>
        </p:grpSpPr>
        <p:sp>
          <p:nvSpPr>
            <p:cNvPr name="Freeform 36" id="36"/>
            <p:cNvSpPr/>
            <p:nvPr/>
          </p:nvSpPr>
          <p:spPr>
            <a:xfrm flipH="false" flipV="false" rot="0">
              <a:off x="0" y="0"/>
              <a:ext cx="4392600" cy="2216400"/>
            </a:xfrm>
            <a:custGeom>
              <a:avLst/>
              <a:gdLst/>
              <a:ahLst/>
              <a:cxnLst/>
              <a:rect r="r" b="b" t="t" l="l"/>
              <a:pathLst>
                <a:path h="2216400" w="4392600">
                  <a:moveTo>
                    <a:pt x="0" y="0"/>
                  </a:moveTo>
                  <a:lnTo>
                    <a:pt x="4392600" y="0"/>
                  </a:lnTo>
                  <a:lnTo>
                    <a:pt x="4392600" y="2216400"/>
                  </a:lnTo>
                  <a:lnTo>
                    <a:pt x="0" y="2216400"/>
                  </a:lnTo>
                  <a:close/>
                </a:path>
              </a:pathLst>
            </a:custGeom>
            <a:solidFill>
              <a:srgbClr val="000000">
                <a:alpha val="0"/>
              </a:srgbClr>
            </a:solidFill>
          </p:spPr>
        </p:sp>
        <p:sp>
          <p:nvSpPr>
            <p:cNvPr name="TextBox 37" id="37"/>
            <p:cNvSpPr txBox="true"/>
            <p:nvPr/>
          </p:nvSpPr>
          <p:spPr>
            <a:xfrm>
              <a:off x="0" y="-28575"/>
              <a:ext cx="4392600" cy="2244975"/>
            </a:xfrm>
            <a:prstGeom prst="rect">
              <a:avLst/>
            </a:prstGeom>
          </p:spPr>
          <p:txBody>
            <a:bodyPr anchor="t" rtlCol="false" tIns="0" lIns="0" bIns="0" rIns="0"/>
            <a:lstStyle/>
            <a:p>
              <a:pPr algn="l">
                <a:lnSpc>
                  <a:spcPts val="3960"/>
                </a:lnSpc>
              </a:pPr>
              <a:r>
                <a:rPr lang="en-US" sz="3300">
                  <a:solidFill>
                    <a:srgbClr val="027D5A"/>
                  </a:solidFill>
                  <a:latin typeface="Poppins"/>
                  <a:ea typeface="Poppins"/>
                  <a:cs typeface="Poppins"/>
                  <a:sym typeface="Poppins"/>
                </a:rPr>
                <a:t>Who can see personal data?</a:t>
              </a:r>
            </a:p>
          </p:txBody>
        </p:sp>
      </p:grpSp>
      <p:sp>
        <p:nvSpPr>
          <p:cNvPr name="Freeform 38" id="38"/>
          <p:cNvSpPr/>
          <p:nvPr/>
        </p:nvSpPr>
        <p:spPr>
          <a:xfrm flipH="false" flipV="false" rot="0">
            <a:off x="8517573" y="1976775"/>
            <a:ext cx="5801186" cy="3494033"/>
          </a:xfrm>
          <a:custGeom>
            <a:avLst/>
            <a:gdLst/>
            <a:ahLst/>
            <a:cxnLst/>
            <a:rect r="r" b="b" t="t" l="l"/>
            <a:pathLst>
              <a:path h="3494033" w="5801186">
                <a:moveTo>
                  <a:pt x="0" y="0"/>
                </a:moveTo>
                <a:lnTo>
                  <a:pt x="5801186" y="0"/>
                </a:lnTo>
                <a:lnTo>
                  <a:pt x="5801186" y="3494033"/>
                </a:lnTo>
                <a:lnTo>
                  <a:pt x="0" y="3494033"/>
                </a:lnTo>
                <a:lnTo>
                  <a:pt x="0" y="0"/>
                </a:lnTo>
                <a:close/>
              </a:path>
            </a:pathLst>
          </a:custGeom>
          <a:blipFill>
            <a:blip r:embed="rId6"/>
            <a:stretch>
              <a:fillRect l="0" t="0" r="-15272"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753225" y="2897520"/>
            <a:ext cx="7666200" cy="6525643"/>
            <a:chOff x="0" y="0"/>
            <a:chExt cx="10221600" cy="8700857"/>
          </a:xfrm>
        </p:grpSpPr>
        <p:sp>
          <p:nvSpPr>
            <p:cNvPr name="Freeform 3" id="3"/>
            <p:cNvSpPr/>
            <p:nvPr/>
          </p:nvSpPr>
          <p:spPr>
            <a:xfrm flipH="false" flipV="false" rot="0">
              <a:off x="0" y="0"/>
              <a:ext cx="10221600" cy="8700857"/>
            </a:xfrm>
            <a:custGeom>
              <a:avLst/>
              <a:gdLst/>
              <a:ahLst/>
              <a:cxnLst/>
              <a:rect r="r" b="b" t="t" l="l"/>
              <a:pathLst>
                <a:path h="8700857" w="10221600">
                  <a:moveTo>
                    <a:pt x="0" y="0"/>
                  </a:moveTo>
                  <a:lnTo>
                    <a:pt x="10221600" y="0"/>
                  </a:lnTo>
                  <a:lnTo>
                    <a:pt x="10221600" y="8700857"/>
                  </a:lnTo>
                  <a:lnTo>
                    <a:pt x="0" y="8700857"/>
                  </a:lnTo>
                  <a:close/>
                </a:path>
              </a:pathLst>
            </a:custGeom>
            <a:solidFill>
              <a:srgbClr val="000000">
                <a:alpha val="0"/>
              </a:srgbClr>
            </a:solidFill>
          </p:spPr>
        </p:sp>
        <p:sp>
          <p:nvSpPr>
            <p:cNvPr name="TextBox 4" id="4"/>
            <p:cNvSpPr txBox="true"/>
            <p:nvPr/>
          </p:nvSpPr>
          <p:spPr>
            <a:xfrm>
              <a:off x="0" y="-95250"/>
              <a:ext cx="10221600" cy="8796107"/>
            </a:xfrm>
            <a:prstGeom prst="rect">
              <a:avLst/>
            </a:prstGeom>
          </p:spPr>
          <p:txBody>
            <a:bodyPr anchor="t" rtlCol="false" tIns="0" lIns="0" bIns="0" rIns="0"/>
            <a:lstStyle/>
            <a:p>
              <a:pPr algn="l">
                <a:lnSpc>
                  <a:spcPts val="3159"/>
                </a:lnSpc>
              </a:pPr>
              <a:r>
                <a:rPr lang="en-US" b="true" sz="1950">
                  <a:solidFill>
                    <a:srgbClr val="027D5A"/>
                  </a:solidFill>
                  <a:latin typeface="Poppins Bold"/>
                  <a:ea typeface="Poppins Bold"/>
                  <a:cs typeface="Poppins Bold"/>
                  <a:sym typeface="Poppins Bold"/>
                </a:rPr>
                <a:t>Food Waste Prevention Week:</a:t>
              </a:r>
              <a:r>
                <a:rPr lang="en-US" sz="1950">
                  <a:solidFill>
                    <a:srgbClr val="027D5A"/>
                  </a:solidFill>
                  <a:latin typeface="Poppins"/>
                  <a:ea typeface="Poppins"/>
                  <a:cs typeface="Poppins"/>
                  <a:sym typeface="Poppins"/>
                </a:rPr>
                <a:t> </a:t>
              </a:r>
              <a:r>
                <a:rPr lang="en-US" sz="1950">
                  <a:solidFill>
                    <a:srgbClr val="000000"/>
                  </a:solidFill>
                  <a:latin typeface="Poppins"/>
                  <a:ea typeface="Poppins"/>
                  <a:cs typeface="Poppins"/>
                  <a:sym typeface="Poppins"/>
                </a:rPr>
                <a:t>https://www.foodwastepreventionweek.com/k-12schools</a:t>
              </a:r>
            </a:p>
            <a:p>
              <a:pPr algn="l">
                <a:lnSpc>
                  <a:spcPts val="3159"/>
                </a:lnSpc>
              </a:pPr>
              <a:r>
                <a:rPr lang="en-US" b="true" sz="1950">
                  <a:solidFill>
                    <a:srgbClr val="027D5A"/>
                  </a:solidFill>
                  <a:latin typeface="Poppins Bold"/>
                  <a:ea typeface="Poppins Bold"/>
                  <a:cs typeface="Poppins Bold"/>
                  <a:sym typeface="Poppins Bold"/>
                </a:rPr>
                <a:t>World Wildlife Foundation:</a:t>
              </a:r>
              <a:r>
                <a:rPr lang="en-US" sz="1950">
                  <a:solidFill>
                    <a:srgbClr val="027D5A"/>
                  </a:solidFill>
                  <a:latin typeface="Poppins"/>
                  <a:ea typeface="Poppins"/>
                  <a:cs typeface="Poppins"/>
                  <a:sym typeface="Poppins"/>
                </a:rPr>
                <a:t> </a:t>
              </a:r>
              <a:r>
                <a:rPr lang="en-US" sz="1950">
                  <a:solidFill>
                    <a:srgbClr val="000000"/>
                  </a:solidFill>
                  <a:latin typeface="Poppins"/>
                  <a:ea typeface="Poppins"/>
                  <a:cs typeface="Poppins"/>
                  <a:sym typeface="Poppins"/>
                </a:rPr>
                <a:t>https://www.worldwildlife.org/teaching-resources/toolkits/be-a-food-waste-warrior</a:t>
              </a:r>
            </a:p>
            <a:p>
              <a:pPr algn="l">
                <a:lnSpc>
                  <a:spcPts val="3159"/>
                </a:lnSpc>
              </a:pPr>
              <a:r>
                <a:rPr lang="en-US" b="true" sz="1950">
                  <a:solidFill>
                    <a:srgbClr val="027D5A"/>
                  </a:solidFill>
                  <a:latin typeface="Poppins Bold"/>
                  <a:ea typeface="Poppins Bold"/>
                  <a:cs typeface="Poppins Bold"/>
                  <a:sym typeface="Poppins Bold"/>
                </a:rPr>
                <a:t>WA Food Share Program Toolkit:</a:t>
              </a:r>
              <a:r>
                <a:rPr lang="en-US" sz="1950">
                  <a:solidFill>
                    <a:srgbClr val="027D5A"/>
                  </a:solidFill>
                  <a:latin typeface="Poppins"/>
                  <a:ea typeface="Poppins"/>
                  <a:cs typeface="Poppins"/>
                  <a:sym typeface="Poppins"/>
                </a:rPr>
                <a:t> </a:t>
              </a:r>
              <a:r>
                <a:rPr lang="en-US" sz="1950">
                  <a:solidFill>
                    <a:srgbClr val="000000"/>
                  </a:solidFill>
                  <a:latin typeface="Poppins"/>
                  <a:ea typeface="Poppins"/>
                  <a:cs typeface="Poppins"/>
                  <a:sym typeface="Poppins"/>
                </a:rPr>
                <a:t>https://www.epa.gov/sustainable-management-food/washington-school-food-share-program-toolkit</a:t>
              </a:r>
            </a:p>
            <a:p>
              <a:pPr algn="l">
                <a:lnSpc>
                  <a:spcPts val="3159"/>
                </a:lnSpc>
              </a:pPr>
              <a:r>
                <a:rPr lang="en-US" b="true" sz="1950">
                  <a:solidFill>
                    <a:srgbClr val="027D5A"/>
                  </a:solidFill>
                  <a:latin typeface="Poppins Bold"/>
                  <a:ea typeface="Poppins Bold"/>
                  <a:cs typeface="Poppins Bold"/>
                  <a:sym typeface="Poppins Bold"/>
                </a:rPr>
                <a:t>Food Tray Audit Guide:</a:t>
              </a:r>
            </a:p>
            <a:p>
              <a:pPr algn="l">
                <a:lnSpc>
                  <a:spcPts val="3159"/>
                </a:lnSpc>
              </a:pPr>
              <a:r>
                <a:rPr lang="en-US" sz="1950">
                  <a:solidFill>
                    <a:srgbClr val="000000"/>
                  </a:solidFill>
                  <a:latin typeface="Poppins"/>
                  <a:ea typeface="Poppins"/>
                  <a:cs typeface="Poppins"/>
                  <a:sym typeface="Poppins"/>
                </a:rPr>
                <a:t>https://www.co.dakota.mn.us/Environment/School/Organics/Documents/SchoolTrayAuditGuide.pdf</a:t>
              </a:r>
            </a:p>
            <a:p>
              <a:pPr algn="l">
                <a:lnSpc>
                  <a:spcPts val="3159"/>
                </a:lnSpc>
              </a:pPr>
              <a:r>
                <a:rPr lang="en-US" b="true" sz="1950">
                  <a:solidFill>
                    <a:srgbClr val="027D5A"/>
                  </a:solidFill>
                  <a:latin typeface="Poppins Bold"/>
                  <a:ea typeface="Poppins Bold"/>
                  <a:cs typeface="Poppins Bold"/>
                  <a:sym typeface="Poppins Bold"/>
                </a:rPr>
                <a:t>TreePeople Food Waste Student Project Toolkit</a:t>
              </a:r>
            </a:p>
            <a:p>
              <a:pPr algn="l">
                <a:lnSpc>
                  <a:spcPts val="3159"/>
                </a:lnSpc>
              </a:pPr>
              <a:r>
                <a:rPr lang="en-US" sz="1950">
                  <a:solidFill>
                    <a:srgbClr val="000000"/>
                  </a:solidFill>
                  <a:latin typeface="Poppins"/>
                  <a:ea typeface="Poppins"/>
                  <a:cs typeface="Poppins"/>
                  <a:sym typeface="Poppins"/>
                </a:rPr>
                <a:t>https://treepeople.org/toolkits-guides/</a:t>
              </a:r>
            </a:p>
            <a:p>
              <a:pPr algn="l">
                <a:lnSpc>
                  <a:spcPts val="3159"/>
                </a:lnSpc>
              </a:pPr>
              <a:r>
                <a:rPr lang="en-US" b="true" sz="1950">
                  <a:solidFill>
                    <a:srgbClr val="027D5A"/>
                  </a:solidFill>
                  <a:latin typeface="Poppins Bold"/>
                  <a:ea typeface="Poppins Bold"/>
                  <a:cs typeface="Poppins Bold"/>
                  <a:sym typeface="Poppins Bold"/>
                </a:rPr>
                <a:t>K-12 Food rescue program toolkit</a:t>
              </a:r>
            </a:p>
            <a:p>
              <a:pPr algn="l">
                <a:lnSpc>
                  <a:spcPts val="3159"/>
                </a:lnSpc>
              </a:pPr>
              <a:r>
                <a:rPr lang="en-US" sz="1950">
                  <a:solidFill>
                    <a:srgbClr val="000000"/>
                  </a:solidFill>
                  <a:latin typeface="Poppins"/>
                  <a:ea typeface="Poppins"/>
                  <a:cs typeface="Poppins"/>
                  <a:sym typeface="Poppins"/>
                </a:rPr>
                <a:t>https://www.foodrescue.net/</a:t>
              </a:r>
            </a:p>
          </p:txBody>
        </p:sp>
      </p:grpSp>
      <p:grpSp>
        <p:nvGrpSpPr>
          <p:cNvPr name="Group 5" id="5"/>
          <p:cNvGrpSpPr/>
          <p:nvPr/>
        </p:nvGrpSpPr>
        <p:grpSpPr>
          <a:xfrm rot="0">
            <a:off x="769350" y="2388132"/>
            <a:ext cx="8004600" cy="8085696"/>
            <a:chOff x="0" y="0"/>
            <a:chExt cx="10672800" cy="10780928"/>
          </a:xfrm>
        </p:grpSpPr>
        <p:sp>
          <p:nvSpPr>
            <p:cNvPr name="Freeform 6" id="6"/>
            <p:cNvSpPr/>
            <p:nvPr/>
          </p:nvSpPr>
          <p:spPr>
            <a:xfrm flipH="false" flipV="false" rot="0">
              <a:off x="0" y="0"/>
              <a:ext cx="10672800" cy="10780928"/>
            </a:xfrm>
            <a:custGeom>
              <a:avLst/>
              <a:gdLst/>
              <a:ahLst/>
              <a:cxnLst/>
              <a:rect r="r" b="b" t="t" l="l"/>
              <a:pathLst>
                <a:path h="10780928" w="10672800">
                  <a:moveTo>
                    <a:pt x="0" y="0"/>
                  </a:moveTo>
                  <a:lnTo>
                    <a:pt x="10672800" y="0"/>
                  </a:lnTo>
                  <a:lnTo>
                    <a:pt x="10672800" y="10780928"/>
                  </a:lnTo>
                  <a:lnTo>
                    <a:pt x="0" y="10780928"/>
                  </a:lnTo>
                  <a:close/>
                </a:path>
              </a:pathLst>
            </a:custGeom>
            <a:solidFill>
              <a:srgbClr val="000000">
                <a:alpha val="0"/>
              </a:srgbClr>
            </a:solidFill>
          </p:spPr>
        </p:sp>
        <p:sp>
          <p:nvSpPr>
            <p:cNvPr name="TextBox 7" id="7"/>
            <p:cNvSpPr txBox="true"/>
            <p:nvPr/>
          </p:nvSpPr>
          <p:spPr>
            <a:xfrm>
              <a:off x="0" y="-95250"/>
              <a:ext cx="10672800" cy="10876178"/>
            </a:xfrm>
            <a:prstGeom prst="rect">
              <a:avLst/>
            </a:prstGeom>
          </p:spPr>
          <p:txBody>
            <a:bodyPr anchor="t" rtlCol="false" tIns="0" lIns="0" bIns="0" rIns="0"/>
            <a:lstStyle/>
            <a:p>
              <a:pPr algn="l">
                <a:lnSpc>
                  <a:spcPts val="3159"/>
                </a:lnSpc>
              </a:pPr>
              <a:r>
                <a:rPr lang="en-US" b="true" sz="1950">
                  <a:solidFill>
                    <a:srgbClr val="027D5A"/>
                  </a:solidFill>
                  <a:latin typeface="Poppins Bold"/>
                  <a:ea typeface="Poppins Bold"/>
                  <a:cs typeface="Poppins Bold"/>
                  <a:sym typeface="Poppins Bold"/>
                </a:rPr>
                <a:t>School Partner</a:t>
              </a:r>
              <a:r>
                <a:rPr lang="en-US" b="true" sz="1950">
                  <a:solidFill>
                    <a:srgbClr val="027D5A"/>
                  </a:solidFill>
                  <a:latin typeface="Poppins Bold"/>
                  <a:ea typeface="Poppins Bold"/>
                  <a:cs typeface="Poppins Bold"/>
                  <a:sym typeface="Poppins Bold"/>
                </a:rPr>
                <a:t>:</a:t>
              </a:r>
              <a:r>
                <a:rPr lang="en-US" sz="1950">
                  <a:solidFill>
                    <a:srgbClr val="027D5A"/>
                  </a:solidFill>
                  <a:latin typeface="Poppins"/>
                  <a:ea typeface="Poppins"/>
                  <a:cs typeface="Poppins"/>
                  <a:sym typeface="Poppins"/>
                </a:rPr>
                <a:t> </a:t>
              </a:r>
              <a:r>
                <a:rPr lang="en-US" sz="1950">
                  <a:solidFill>
                    <a:srgbClr val="000000"/>
                  </a:solidFill>
                  <a:latin typeface="Poppins"/>
                  <a:ea typeface="Poppins"/>
                  <a:cs typeface="Poppins"/>
                  <a:sym typeface="Poppins"/>
                </a:rPr>
                <a:t>Identify schools with surplus food</a:t>
              </a:r>
            </a:p>
            <a:p>
              <a:pPr algn="l">
                <a:lnSpc>
                  <a:spcPts val="3159"/>
                </a:lnSpc>
              </a:pPr>
              <a:r>
                <a:rPr lang="en-US" b="true" sz="1950">
                  <a:solidFill>
                    <a:srgbClr val="027D5A"/>
                  </a:solidFill>
                  <a:latin typeface="Poppins Bold"/>
                  <a:ea typeface="Poppins Bold"/>
                  <a:cs typeface="Poppins Bold"/>
                  <a:sym typeface="Poppins Bold"/>
                </a:rPr>
                <a:t>Reduce and Share Tables:</a:t>
              </a:r>
              <a:r>
                <a:rPr lang="en-US" sz="1950">
                  <a:solidFill>
                    <a:srgbClr val="027D5A"/>
                  </a:solidFill>
                  <a:latin typeface="Poppins"/>
                  <a:ea typeface="Poppins"/>
                  <a:cs typeface="Poppins"/>
                  <a:sym typeface="Poppins"/>
                </a:rPr>
                <a:t> </a:t>
              </a:r>
              <a:r>
                <a:rPr lang="en-US" sz="1950">
                  <a:solidFill>
                    <a:srgbClr val="000000"/>
                  </a:solidFill>
                  <a:latin typeface="Poppins"/>
                  <a:ea typeface="Poppins"/>
                  <a:cs typeface="Poppins"/>
                  <a:sym typeface="Poppins"/>
                </a:rPr>
                <a:t>Conduct an audit with either a student group or school staff to measure where and how much food waste is occurring</a:t>
              </a:r>
            </a:p>
            <a:p>
              <a:pPr algn="l">
                <a:lnSpc>
                  <a:spcPts val="3159"/>
                </a:lnSpc>
              </a:pPr>
              <a:r>
                <a:rPr lang="en-US" b="true" sz="1950">
                  <a:solidFill>
                    <a:srgbClr val="027D5A"/>
                  </a:solidFill>
                  <a:latin typeface="Poppins Bold"/>
                  <a:ea typeface="Poppins Bold"/>
                  <a:cs typeface="Poppins Bold"/>
                  <a:sym typeface="Poppins Bold"/>
                </a:rPr>
                <a:t>Partner Selection:</a:t>
              </a:r>
              <a:r>
                <a:rPr lang="en-US" sz="1950">
                  <a:solidFill>
                    <a:srgbClr val="027D5A"/>
                  </a:solidFill>
                  <a:latin typeface="Poppins"/>
                  <a:ea typeface="Poppins"/>
                  <a:cs typeface="Poppins"/>
                  <a:sym typeface="Poppins"/>
                </a:rPr>
                <a:t> </a:t>
              </a:r>
              <a:r>
                <a:rPr lang="en-US" sz="1950">
                  <a:solidFill>
                    <a:srgbClr val="000000"/>
                  </a:solidFill>
                  <a:latin typeface="Poppins"/>
                  <a:ea typeface="Poppins"/>
                  <a:cs typeface="Poppins"/>
                  <a:sym typeface="Poppins"/>
                </a:rPr>
                <a:t>Identify a nonprofit partner willing to host a Careit Express program</a:t>
              </a:r>
            </a:p>
            <a:p>
              <a:pPr algn="l">
                <a:lnSpc>
                  <a:spcPts val="3159"/>
                </a:lnSpc>
              </a:pPr>
              <a:r>
                <a:rPr lang="en-US" b="true" sz="1950">
                  <a:solidFill>
                    <a:srgbClr val="027D5A"/>
                  </a:solidFill>
                  <a:latin typeface="Poppins Bold"/>
                  <a:ea typeface="Poppins Bold"/>
                  <a:cs typeface="Poppins Bold"/>
                  <a:sym typeface="Poppins Bold"/>
                </a:rPr>
                <a:t>Gather resources: </a:t>
              </a:r>
              <a:r>
                <a:rPr lang="en-US" sz="1950">
                  <a:solidFill>
                    <a:srgbClr val="000000"/>
                  </a:solidFill>
                  <a:latin typeface="Poppins"/>
                  <a:ea typeface="Poppins"/>
                  <a:cs typeface="Poppins"/>
                  <a:sym typeface="Poppins"/>
                </a:rPr>
                <a:t>Find fridges, coolers, labeled spaces to collect and redistribute food</a:t>
              </a:r>
            </a:p>
            <a:p>
              <a:pPr algn="l">
                <a:lnSpc>
                  <a:spcPts val="3159"/>
                </a:lnSpc>
              </a:pPr>
              <a:r>
                <a:rPr lang="en-US" b="true" sz="1950">
                  <a:solidFill>
                    <a:srgbClr val="027D5A"/>
                  </a:solidFill>
                  <a:latin typeface="Poppins Bold"/>
                  <a:ea typeface="Poppins Bold"/>
                  <a:cs typeface="Poppins Bold"/>
                  <a:sym typeface="Poppins Bold"/>
                </a:rPr>
                <a:t>Create accounts and contact Careit:</a:t>
              </a:r>
              <a:r>
                <a:rPr lang="en-US" sz="1950">
                  <a:solidFill>
                    <a:srgbClr val="027D5A"/>
                  </a:solidFill>
                  <a:latin typeface="Poppins"/>
                  <a:ea typeface="Poppins"/>
                  <a:cs typeface="Poppins"/>
                  <a:sym typeface="Poppins"/>
                </a:rPr>
                <a:t> </a:t>
              </a:r>
              <a:r>
                <a:rPr lang="en-US" sz="1950">
                  <a:solidFill>
                    <a:srgbClr val="000000"/>
                  </a:solidFill>
                  <a:latin typeface="Poppins"/>
                  <a:ea typeface="Poppins"/>
                  <a:cs typeface="Poppins"/>
                  <a:sym typeface="Poppins"/>
                </a:rPr>
                <a:t>Once both the nonprofit and school accounts are created, reach out to Careit to activate the Careit Express account</a:t>
              </a:r>
            </a:p>
            <a:p>
              <a:pPr algn="l">
                <a:lnSpc>
                  <a:spcPts val="3159"/>
                </a:lnSpc>
              </a:pPr>
              <a:r>
                <a:rPr lang="en-US" b="true" sz="1950">
                  <a:solidFill>
                    <a:srgbClr val="027D5A"/>
                  </a:solidFill>
                  <a:latin typeface="Poppins Bold"/>
                  <a:ea typeface="Poppins Bold"/>
                  <a:cs typeface="Poppins Bold"/>
                  <a:sym typeface="Poppins Bold"/>
                </a:rPr>
                <a:t>Start recruiting: </a:t>
              </a:r>
              <a:r>
                <a:rPr lang="en-US" sz="1950">
                  <a:solidFill>
                    <a:srgbClr val="000000"/>
                  </a:solidFill>
                  <a:latin typeface="Poppins"/>
                  <a:ea typeface="Poppins"/>
                  <a:cs typeface="Poppins"/>
                  <a:sym typeface="Poppins"/>
                </a:rPr>
                <a:t>Identify families, students, and individuals who will benefit from the food donations</a:t>
              </a:r>
            </a:p>
            <a:p>
              <a:pPr algn="l">
                <a:lnSpc>
                  <a:spcPts val="3159"/>
                </a:lnSpc>
              </a:pPr>
              <a:r>
                <a:rPr lang="en-US" b="true" sz="1950">
                  <a:solidFill>
                    <a:srgbClr val="027D5A"/>
                  </a:solidFill>
                  <a:latin typeface="Poppins Bold"/>
                  <a:ea typeface="Poppins Bold"/>
                  <a:cs typeface="Poppins Bold"/>
                  <a:sym typeface="Poppins Bold"/>
                </a:rPr>
                <a:t>Training and Education</a:t>
              </a:r>
              <a:r>
                <a:rPr lang="en-US" sz="1950">
                  <a:solidFill>
                    <a:srgbClr val="000000"/>
                  </a:solidFill>
                  <a:latin typeface="Poppins"/>
                  <a:ea typeface="Poppins"/>
                  <a:cs typeface="Poppins"/>
                  <a:sym typeface="Poppins"/>
                </a:rPr>
                <a:t>: Educate students, staff, and recipient users about how to start the program</a:t>
              </a:r>
            </a:p>
            <a:p>
              <a:pPr algn="l">
                <a:lnSpc>
                  <a:spcPts val="3159"/>
                </a:lnSpc>
              </a:pPr>
              <a:r>
                <a:rPr lang="en-US" b="true" sz="1950">
                  <a:solidFill>
                    <a:srgbClr val="027D5A"/>
                  </a:solidFill>
                  <a:latin typeface="Poppins Bold"/>
                  <a:ea typeface="Poppins Bold"/>
                  <a:cs typeface="Poppins Bold"/>
                  <a:sym typeface="Poppins Bold"/>
                </a:rPr>
                <a:t>Measure, adjust, celebrate: </a:t>
              </a:r>
              <a:r>
                <a:rPr lang="en-US" sz="1950">
                  <a:solidFill>
                    <a:srgbClr val="000000"/>
                  </a:solidFill>
                  <a:latin typeface="Poppins"/>
                  <a:ea typeface="Poppins"/>
                  <a:cs typeface="Poppins"/>
                  <a:sym typeface="Poppins"/>
                </a:rPr>
                <a:t>Track data to see program success, conduct surveys, and make adjustments where needed. Most importantly, share the success of the program, no matter how small to inspire!</a:t>
              </a:r>
            </a:p>
            <a:p>
              <a:pPr algn="l">
                <a:lnSpc>
                  <a:spcPts val="3159"/>
                </a:lnSpc>
              </a:pPr>
            </a:p>
          </p:txBody>
        </p:sp>
      </p:grpSp>
      <p:grpSp>
        <p:nvGrpSpPr>
          <p:cNvPr name="Group 8" id="8"/>
          <p:cNvGrpSpPr/>
          <p:nvPr/>
        </p:nvGrpSpPr>
        <p:grpSpPr>
          <a:xfrm rot="0">
            <a:off x="315225" y="297450"/>
            <a:ext cx="17657550" cy="827550"/>
            <a:chOff x="0" y="0"/>
            <a:chExt cx="23543400" cy="1103400"/>
          </a:xfrm>
        </p:grpSpPr>
        <p:sp>
          <p:nvSpPr>
            <p:cNvPr name="Freeform 9" id="9"/>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10" id="10"/>
          <p:cNvGrpSpPr/>
          <p:nvPr/>
        </p:nvGrpSpPr>
        <p:grpSpPr>
          <a:xfrm rot="0">
            <a:off x="516000" y="354600"/>
            <a:ext cx="7576200" cy="781088"/>
            <a:chOff x="0" y="0"/>
            <a:chExt cx="10101600" cy="1041451"/>
          </a:xfrm>
        </p:grpSpPr>
        <p:sp>
          <p:nvSpPr>
            <p:cNvPr name="Freeform 11" id="11"/>
            <p:cNvSpPr/>
            <p:nvPr/>
          </p:nvSpPr>
          <p:spPr>
            <a:xfrm flipH="false" flipV="false" rot="0">
              <a:off x="0" y="0"/>
              <a:ext cx="10101600" cy="1041451"/>
            </a:xfrm>
            <a:custGeom>
              <a:avLst/>
              <a:gdLst/>
              <a:ahLst/>
              <a:cxnLst/>
              <a:rect r="r" b="b" t="t" l="l"/>
              <a:pathLst>
                <a:path h="1041451" w="10101600">
                  <a:moveTo>
                    <a:pt x="0" y="0"/>
                  </a:moveTo>
                  <a:lnTo>
                    <a:pt x="10101600" y="0"/>
                  </a:lnTo>
                  <a:lnTo>
                    <a:pt x="10101600" y="1041451"/>
                  </a:lnTo>
                  <a:lnTo>
                    <a:pt x="0" y="1041451"/>
                  </a:lnTo>
                  <a:close/>
                </a:path>
              </a:pathLst>
            </a:custGeom>
            <a:solidFill>
              <a:srgbClr val="000000">
                <a:alpha val="0"/>
              </a:srgbClr>
            </a:solidFill>
          </p:spPr>
        </p:sp>
        <p:sp>
          <p:nvSpPr>
            <p:cNvPr name="TextBox 12" id="12"/>
            <p:cNvSpPr txBox="true"/>
            <p:nvPr/>
          </p:nvSpPr>
          <p:spPr>
            <a:xfrm>
              <a:off x="0" y="-19050"/>
              <a:ext cx="10101600" cy="1060501"/>
            </a:xfrm>
            <a:prstGeom prst="rect">
              <a:avLst/>
            </a:prstGeom>
          </p:spPr>
          <p:txBody>
            <a:bodyPr anchor="t" rtlCol="false" tIns="0" lIns="0" bIns="0" rIns="0"/>
            <a:lstStyle/>
            <a:p>
              <a:pPr algn="l">
                <a:lnSpc>
                  <a:spcPts val="3779"/>
                </a:lnSpc>
              </a:pPr>
              <a:r>
                <a:rPr lang="en-US" sz="3150">
                  <a:solidFill>
                    <a:srgbClr val="000000"/>
                  </a:solidFill>
                  <a:latin typeface="Poppins"/>
                  <a:ea typeface="Poppins"/>
                  <a:cs typeface="Poppins"/>
                  <a:sym typeface="Poppins"/>
                </a:rPr>
                <a:t>Getting Started</a:t>
              </a:r>
            </a:p>
          </p:txBody>
        </p:sp>
      </p:grpSp>
      <p:sp>
        <p:nvSpPr>
          <p:cNvPr name="Freeform 13" id="13"/>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3"/>
            <a:stretch>
              <a:fillRect l="0" t="0" r="-1" b="0"/>
            </a:stretch>
          </a:blipFill>
        </p:spPr>
      </p:sp>
      <p:grpSp>
        <p:nvGrpSpPr>
          <p:cNvPr name="Group 14" id="14"/>
          <p:cNvGrpSpPr/>
          <p:nvPr/>
        </p:nvGrpSpPr>
        <p:grpSpPr>
          <a:xfrm rot="0">
            <a:off x="2230012" y="1474189"/>
            <a:ext cx="4500000" cy="893700"/>
            <a:chOff x="0" y="0"/>
            <a:chExt cx="6000000" cy="1191600"/>
          </a:xfrm>
        </p:grpSpPr>
        <p:sp>
          <p:nvSpPr>
            <p:cNvPr name="Freeform 15" id="15"/>
            <p:cNvSpPr/>
            <p:nvPr/>
          </p:nvSpPr>
          <p:spPr>
            <a:xfrm flipH="false" flipV="false" rot="0">
              <a:off x="0" y="0"/>
              <a:ext cx="6000000" cy="1191600"/>
            </a:xfrm>
            <a:custGeom>
              <a:avLst/>
              <a:gdLst/>
              <a:ahLst/>
              <a:cxnLst/>
              <a:rect r="r" b="b" t="t" l="l"/>
              <a:pathLst>
                <a:path h="1191600" w="6000000">
                  <a:moveTo>
                    <a:pt x="0" y="0"/>
                  </a:moveTo>
                  <a:lnTo>
                    <a:pt x="6000000" y="0"/>
                  </a:lnTo>
                  <a:lnTo>
                    <a:pt x="6000000" y="1191600"/>
                  </a:lnTo>
                  <a:lnTo>
                    <a:pt x="0" y="1191600"/>
                  </a:lnTo>
                  <a:close/>
                </a:path>
              </a:pathLst>
            </a:custGeom>
            <a:solidFill>
              <a:srgbClr val="000000">
                <a:alpha val="0"/>
              </a:srgbClr>
            </a:solidFill>
          </p:spPr>
        </p:sp>
        <p:sp>
          <p:nvSpPr>
            <p:cNvPr name="TextBox 16" id="16"/>
            <p:cNvSpPr txBox="true"/>
            <p:nvPr/>
          </p:nvSpPr>
          <p:spPr>
            <a:xfrm>
              <a:off x="0" y="-76200"/>
              <a:ext cx="6000000" cy="1267800"/>
            </a:xfrm>
            <a:prstGeom prst="rect">
              <a:avLst/>
            </a:prstGeom>
          </p:spPr>
          <p:txBody>
            <a:bodyPr anchor="t" rtlCol="false" tIns="0" lIns="0" bIns="0" rIns="0"/>
            <a:lstStyle/>
            <a:p>
              <a:pPr algn="l">
                <a:lnSpc>
                  <a:spcPts val="3726"/>
                </a:lnSpc>
              </a:pPr>
              <a:r>
                <a:rPr lang="en-US" sz="2700">
                  <a:solidFill>
                    <a:srgbClr val="F07432"/>
                  </a:solidFill>
                  <a:latin typeface="Poppins"/>
                  <a:ea typeface="Poppins"/>
                  <a:cs typeface="Poppins"/>
                  <a:sym typeface="Poppins"/>
                </a:rPr>
                <a:t>Project Setup</a:t>
              </a:r>
            </a:p>
          </p:txBody>
        </p:sp>
      </p:grpSp>
      <p:grpSp>
        <p:nvGrpSpPr>
          <p:cNvPr name="Group 17" id="17"/>
          <p:cNvGrpSpPr/>
          <p:nvPr/>
        </p:nvGrpSpPr>
        <p:grpSpPr>
          <a:xfrm rot="0">
            <a:off x="11151262" y="1510957"/>
            <a:ext cx="4500000" cy="893700"/>
            <a:chOff x="0" y="0"/>
            <a:chExt cx="6000000" cy="1191600"/>
          </a:xfrm>
        </p:grpSpPr>
        <p:sp>
          <p:nvSpPr>
            <p:cNvPr name="Freeform 18" id="18"/>
            <p:cNvSpPr/>
            <p:nvPr/>
          </p:nvSpPr>
          <p:spPr>
            <a:xfrm flipH="false" flipV="false" rot="0">
              <a:off x="0" y="0"/>
              <a:ext cx="6000000" cy="1191600"/>
            </a:xfrm>
            <a:custGeom>
              <a:avLst/>
              <a:gdLst/>
              <a:ahLst/>
              <a:cxnLst/>
              <a:rect r="r" b="b" t="t" l="l"/>
              <a:pathLst>
                <a:path h="1191600" w="6000000">
                  <a:moveTo>
                    <a:pt x="0" y="0"/>
                  </a:moveTo>
                  <a:lnTo>
                    <a:pt x="6000000" y="0"/>
                  </a:lnTo>
                  <a:lnTo>
                    <a:pt x="6000000" y="1191600"/>
                  </a:lnTo>
                  <a:lnTo>
                    <a:pt x="0" y="1191600"/>
                  </a:lnTo>
                  <a:close/>
                </a:path>
              </a:pathLst>
            </a:custGeom>
            <a:solidFill>
              <a:srgbClr val="000000">
                <a:alpha val="0"/>
              </a:srgbClr>
            </a:solidFill>
          </p:spPr>
        </p:sp>
        <p:sp>
          <p:nvSpPr>
            <p:cNvPr name="TextBox 19" id="19"/>
            <p:cNvSpPr txBox="true"/>
            <p:nvPr/>
          </p:nvSpPr>
          <p:spPr>
            <a:xfrm>
              <a:off x="0" y="-76200"/>
              <a:ext cx="6000000" cy="1267800"/>
            </a:xfrm>
            <a:prstGeom prst="rect">
              <a:avLst/>
            </a:prstGeom>
          </p:spPr>
          <p:txBody>
            <a:bodyPr anchor="t" rtlCol="false" tIns="0" lIns="0" bIns="0" rIns="0"/>
            <a:lstStyle/>
            <a:p>
              <a:pPr algn="l">
                <a:lnSpc>
                  <a:spcPts val="3726"/>
                </a:lnSpc>
              </a:pPr>
              <a:r>
                <a:rPr lang="en-US" sz="2700">
                  <a:solidFill>
                    <a:srgbClr val="F07432"/>
                  </a:solidFill>
                  <a:latin typeface="Poppins"/>
                  <a:ea typeface="Poppins"/>
                  <a:cs typeface="Poppins"/>
                  <a:sym typeface="Poppins"/>
                </a:rPr>
                <a:t>Resources</a:t>
              </a:r>
            </a:p>
          </p:txBody>
        </p:sp>
      </p:grpSp>
      <p:sp>
        <p:nvSpPr>
          <p:cNvPr name="Freeform 20" id="20"/>
          <p:cNvSpPr/>
          <p:nvPr/>
        </p:nvSpPr>
        <p:spPr>
          <a:xfrm flipH="false" flipV="false" rot="0">
            <a:off x="9753208" y="1378939"/>
            <a:ext cx="1042892" cy="1157775"/>
          </a:xfrm>
          <a:custGeom>
            <a:avLst/>
            <a:gdLst/>
            <a:ahLst/>
            <a:cxnLst/>
            <a:rect r="r" b="b" t="t" l="l"/>
            <a:pathLst>
              <a:path h="1157775" w="1042892">
                <a:moveTo>
                  <a:pt x="0" y="0"/>
                </a:moveTo>
                <a:lnTo>
                  <a:pt x="1042892" y="0"/>
                </a:lnTo>
                <a:lnTo>
                  <a:pt x="1042892" y="1157775"/>
                </a:lnTo>
                <a:lnTo>
                  <a:pt x="0" y="1157775"/>
                </a:lnTo>
                <a:lnTo>
                  <a:pt x="0" y="0"/>
                </a:lnTo>
                <a:close/>
              </a:path>
            </a:pathLst>
          </a:custGeom>
          <a:blipFill>
            <a:blip r:embed="rId4"/>
            <a:stretch>
              <a:fillRect l="0" t="0" r="-2" b="0"/>
            </a:stretch>
          </a:blipFill>
        </p:spPr>
      </p:sp>
      <p:grpSp>
        <p:nvGrpSpPr>
          <p:cNvPr name="Group 21" id="21"/>
          <p:cNvGrpSpPr/>
          <p:nvPr/>
        </p:nvGrpSpPr>
        <p:grpSpPr>
          <a:xfrm rot="0">
            <a:off x="16333575" y="7900350"/>
            <a:ext cx="1085850" cy="1099350"/>
            <a:chOff x="0" y="0"/>
            <a:chExt cx="1447800" cy="1465800"/>
          </a:xfrm>
        </p:grpSpPr>
        <p:sp>
          <p:nvSpPr>
            <p:cNvPr name="Freeform 22" id="22"/>
            <p:cNvSpPr/>
            <p:nvPr/>
          </p:nvSpPr>
          <p:spPr>
            <a:xfrm flipH="false" flipV="false" rot="0">
              <a:off x="0" y="0"/>
              <a:ext cx="1447800" cy="1465707"/>
            </a:xfrm>
            <a:custGeom>
              <a:avLst/>
              <a:gdLst/>
              <a:ahLst/>
              <a:cxnLst/>
              <a:rect r="r" b="b" t="t" l="l"/>
              <a:pathLst>
                <a:path h="1465707" w="1447800">
                  <a:moveTo>
                    <a:pt x="0" y="121539"/>
                  </a:moveTo>
                  <a:cubicBezTo>
                    <a:pt x="0" y="54483"/>
                    <a:pt x="54483" y="0"/>
                    <a:pt x="121539" y="0"/>
                  </a:cubicBezTo>
                  <a:lnTo>
                    <a:pt x="1326134" y="0"/>
                  </a:lnTo>
                  <a:cubicBezTo>
                    <a:pt x="1393317" y="0"/>
                    <a:pt x="1447800" y="54483"/>
                    <a:pt x="1447800" y="121539"/>
                  </a:cubicBezTo>
                  <a:lnTo>
                    <a:pt x="1447800" y="1344168"/>
                  </a:lnTo>
                  <a:cubicBezTo>
                    <a:pt x="1447800" y="1411351"/>
                    <a:pt x="1393317" y="1465707"/>
                    <a:pt x="1326261" y="1465707"/>
                  </a:cubicBezTo>
                  <a:lnTo>
                    <a:pt x="121539" y="1465707"/>
                  </a:lnTo>
                  <a:cubicBezTo>
                    <a:pt x="54356" y="1465707"/>
                    <a:pt x="0" y="1411224"/>
                    <a:pt x="0" y="1344168"/>
                  </a:cubicBezTo>
                  <a:close/>
                </a:path>
              </a:pathLst>
            </a:custGeom>
            <a:solidFill>
              <a:srgbClr val="FFFFFF"/>
            </a:solidFill>
          </p:spPr>
        </p:sp>
      </p:grpSp>
      <p:sp>
        <p:nvSpPr>
          <p:cNvPr name="Freeform 23" id="23"/>
          <p:cNvSpPr/>
          <p:nvPr/>
        </p:nvSpPr>
        <p:spPr>
          <a:xfrm flipH="false" flipV="false" rot="0">
            <a:off x="769350" y="1378939"/>
            <a:ext cx="1209793" cy="875588"/>
          </a:xfrm>
          <a:custGeom>
            <a:avLst/>
            <a:gdLst/>
            <a:ahLst/>
            <a:cxnLst/>
            <a:rect r="r" b="b" t="t" l="l"/>
            <a:pathLst>
              <a:path h="875588" w="1209793">
                <a:moveTo>
                  <a:pt x="0" y="0"/>
                </a:moveTo>
                <a:lnTo>
                  <a:pt x="1209793" y="0"/>
                </a:lnTo>
                <a:lnTo>
                  <a:pt x="1209793" y="875588"/>
                </a:lnTo>
                <a:lnTo>
                  <a:pt x="0" y="8755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13787" y="439612"/>
            <a:ext cx="9287100" cy="6327900"/>
            <a:chOff x="0" y="0"/>
            <a:chExt cx="12382800" cy="8437200"/>
          </a:xfrm>
        </p:grpSpPr>
        <p:sp>
          <p:nvSpPr>
            <p:cNvPr name="Freeform 3" id="3"/>
            <p:cNvSpPr/>
            <p:nvPr/>
          </p:nvSpPr>
          <p:spPr>
            <a:xfrm flipH="false" flipV="false" rot="0">
              <a:off x="0" y="0"/>
              <a:ext cx="12382881" cy="8437245"/>
            </a:xfrm>
            <a:custGeom>
              <a:avLst/>
              <a:gdLst/>
              <a:ahLst/>
              <a:cxnLst/>
              <a:rect r="r" b="b" t="t" l="l"/>
              <a:pathLst>
                <a:path h="8437245" w="12382881">
                  <a:moveTo>
                    <a:pt x="0" y="386969"/>
                  </a:moveTo>
                  <a:cubicBezTo>
                    <a:pt x="0" y="173228"/>
                    <a:pt x="173228" y="0"/>
                    <a:pt x="386969" y="0"/>
                  </a:cubicBezTo>
                  <a:lnTo>
                    <a:pt x="11995912" y="0"/>
                  </a:lnTo>
                  <a:cubicBezTo>
                    <a:pt x="12209653" y="0"/>
                    <a:pt x="12382881" y="173228"/>
                    <a:pt x="12382881" y="386969"/>
                  </a:cubicBezTo>
                  <a:lnTo>
                    <a:pt x="12382881" y="8050276"/>
                  </a:lnTo>
                  <a:cubicBezTo>
                    <a:pt x="12382881" y="8264017"/>
                    <a:pt x="12209653" y="8437245"/>
                    <a:pt x="11995912" y="8437245"/>
                  </a:cubicBezTo>
                  <a:lnTo>
                    <a:pt x="386969" y="8437245"/>
                  </a:lnTo>
                  <a:cubicBezTo>
                    <a:pt x="173228" y="8437245"/>
                    <a:pt x="0" y="8264017"/>
                    <a:pt x="0" y="8050276"/>
                  </a:cubicBezTo>
                  <a:close/>
                </a:path>
              </a:pathLst>
            </a:custGeom>
            <a:solidFill>
              <a:srgbClr val="EDF6F3"/>
            </a:solidFill>
          </p:spPr>
        </p:sp>
      </p:grpSp>
      <p:grpSp>
        <p:nvGrpSpPr>
          <p:cNvPr name="Group 4" id="4"/>
          <p:cNvGrpSpPr/>
          <p:nvPr/>
        </p:nvGrpSpPr>
        <p:grpSpPr>
          <a:xfrm rot="0">
            <a:off x="1187213" y="1596938"/>
            <a:ext cx="8471250" cy="4003243"/>
            <a:chOff x="0" y="0"/>
            <a:chExt cx="11295000" cy="5337658"/>
          </a:xfrm>
        </p:grpSpPr>
        <p:sp>
          <p:nvSpPr>
            <p:cNvPr name="Freeform 5" id="5"/>
            <p:cNvSpPr/>
            <p:nvPr/>
          </p:nvSpPr>
          <p:spPr>
            <a:xfrm flipH="false" flipV="false" rot="0">
              <a:off x="0" y="0"/>
              <a:ext cx="11295000" cy="5337658"/>
            </a:xfrm>
            <a:custGeom>
              <a:avLst/>
              <a:gdLst/>
              <a:ahLst/>
              <a:cxnLst/>
              <a:rect r="r" b="b" t="t" l="l"/>
              <a:pathLst>
                <a:path h="5337658" w="11295000">
                  <a:moveTo>
                    <a:pt x="0" y="0"/>
                  </a:moveTo>
                  <a:lnTo>
                    <a:pt x="11295000" y="0"/>
                  </a:lnTo>
                  <a:lnTo>
                    <a:pt x="11295000" y="5337658"/>
                  </a:lnTo>
                  <a:lnTo>
                    <a:pt x="0" y="5337658"/>
                  </a:lnTo>
                  <a:close/>
                </a:path>
              </a:pathLst>
            </a:custGeom>
            <a:solidFill>
              <a:srgbClr val="000000">
                <a:alpha val="0"/>
              </a:srgbClr>
            </a:solidFill>
          </p:spPr>
        </p:sp>
        <p:sp>
          <p:nvSpPr>
            <p:cNvPr name="TextBox 6" id="6"/>
            <p:cNvSpPr txBox="true"/>
            <p:nvPr/>
          </p:nvSpPr>
          <p:spPr>
            <a:xfrm>
              <a:off x="0" y="142875"/>
              <a:ext cx="11295000" cy="5194783"/>
            </a:xfrm>
            <a:prstGeom prst="rect">
              <a:avLst/>
            </a:prstGeom>
          </p:spPr>
          <p:txBody>
            <a:bodyPr anchor="t" rtlCol="false" tIns="0" lIns="0" bIns="0" rIns="0"/>
            <a:lstStyle/>
            <a:p>
              <a:pPr algn="l">
                <a:lnSpc>
                  <a:spcPts val="10368"/>
                </a:lnSpc>
              </a:pPr>
              <a:r>
                <a:rPr lang="en-US" sz="10800">
                  <a:solidFill>
                    <a:srgbClr val="027D5A"/>
                  </a:solidFill>
                  <a:latin typeface="Poppins"/>
                  <a:ea typeface="Poppins"/>
                  <a:cs typeface="Poppins"/>
                  <a:sym typeface="Poppins"/>
                </a:rPr>
                <a:t>Thank</a:t>
              </a:r>
            </a:p>
            <a:p>
              <a:pPr algn="l">
                <a:lnSpc>
                  <a:spcPts val="10368"/>
                </a:lnSpc>
              </a:pPr>
              <a:r>
                <a:rPr lang="en-US" sz="10800">
                  <a:solidFill>
                    <a:srgbClr val="027D5A"/>
                  </a:solidFill>
                  <a:latin typeface="Poppins"/>
                  <a:ea typeface="Poppins"/>
                  <a:cs typeface="Poppins"/>
                  <a:sym typeface="Poppins"/>
                </a:rPr>
                <a:t>You!</a:t>
              </a:r>
            </a:p>
          </p:txBody>
        </p:sp>
      </p:grpSp>
      <p:grpSp>
        <p:nvGrpSpPr>
          <p:cNvPr name="Group 7" id="7"/>
          <p:cNvGrpSpPr/>
          <p:nvPr/>
        </p:nvGrpSpPr>
        <p:grpSpPr>
          <a:xfrm rot="0">
            <a:off x="1187212" y="4660875"/>
            <a:ext cx="6832350" cy="1598400"/>
            <a:chOff x="0" y="0"/>
            <a:chExt cx="9109800" cy="2131200"/>
          </a:xfrm>
        </p:grpSpPr>
        <p:sp>
          <p:nvSpPr>
            <p:cNvPr name="Freeform 8" id="8"/>
            <p:cNvSpPr/>
            <p:nvPr/>
          </p:nvSpPr>
          <p:spPr>
            <a:xfrm flipH="false" flipV="false" rot="0">
              <a:off x="0" y="0"/>
              <a:ext cx="9109800" cy="2131200"/>
            </a:xfrm>
            <a:custGeom>
              <a:avLst/>
              <a:gdLst/>
              <a:ahLst/>
              <a:cxnLst/>
              <a:rect r="r" b="b" t="t" l="l"/>
              <a:pathLst>
                <a:path h="2131200" w="9109800">
                  <a:moveTo>
                    <a:pt x="0" y="0"/>
                  </a:moveTo>
                  <a:lnTo>
                    <a:pt x="9109800" y="0"/>
                  </a:lnTo>
                  <a:lnTo>
                    <a:pt x="9109800" y="2131200"/>
                  </a:lnTo>
                  <a:lnTo>
                    <a:pt x="0" y="2131200"/>
                  </a:lnTo>
                  <a:close/>
                </a:path>
              </a:pathLst>
            </a:custGeom>
            <a:solidFill>
              <a:srgbClr val="000000">
                <a:alpha val="0"/>
              </a:srgbClr>
            </a:solidFill>
          </p:spPr>
        </p:sp>
        <p:sp>
          <p:nvSpPr>
            <p:cNvPr name="TextBox 9" id="9"/>
            <p:cNvSpPr txBox="true"/>
            <p:nvPr/>
          </p:nvSpPr>
          <p:spPr>
            <a:xfrm>
              <a:off x="0" y="-28575"/>
              <a:ext cx="9109800" cy="2159775"/>
            </a:xfrm>
            <a:prstGeom prst="rect">
              <a:avLst/>
            </a:prstGeom>
          </p:spPr>
          <p:txBody>
            <a:bodyPr anchor="t" rtlCol="false" tIns="0" lIns="0" bIns="0" rIns="0"/>
            <a:lstStyle/>
            <a:p>
              <a:pPr algn="l">
                <a:lnSpc>
                  <a:spcPts val="4374"/>
                </a:lnSpc>
              </a:pPr>
              <a:r>
                <a:rPr lang="en-US" sz="3645">
                  <a:solidFill>
                    <a:srgbClr val="000000"/>
                  </a:solidFill>
                  <a:latin typeface="Poppins"/>
                  <a:ea typeface="Poppins"/>
                  <a:cs typeface="Poppins"/>
                  <a:sym typeface="Poppins"/>
                </a:rPr>
                <a:t>Scan QR Code to Download the </a:t>
              </a:r>
              <a:r>
                <a:rPr lang="en-US" sz="3645">
                  <a:solidFill>
                    <a:srgbClr val="F07432"/>
                  </a:solidFill>
                  <a:latin typeface="Poppins"/>
                  <a:ea typeface="Poppins"/>
                  <a:cs typeface="Poppins"/>
                  <a:sym typeface="Poppins"/>
                </a:rPr>
                <a:t>Careit App</a:t>
              </a:r>
            </a:p>
          </p:txBody>
        </p:sp>
      </p:grpSp>
      <p:sp>
        <p:nvSpPr>
          <p:cNvPr name="Freeform 10" id="10"/>
          <p:cNvSpPr/>
          <p:nvPr/>
        </p:nvSpPr>
        <p:spPr>
          <a:xfrm flipH="false" flipV="false" rot="0">
            <a:off x="11120513" y="9258300"/>
            <a:ext cx="5783366" cy="307588"/>
          </a:xfrm>
          <a:custGeom>
            <a:avLst/>
            <a:gdLst/>
            <a:ahLst/>
            <a:cxnLst/>
            <a:rect r="r" b="b" t="t" l="l"/>
            <a:pathLst>
              <a:path h="307588" w="5783366">
                <a:moveTo>
                  <a:pt x="0" y="0"/>
                </a:moveTo>
                <a:lnTo>
                  <a:pt x="5783366" y="0"/>
                </a:lnTo>
                <a:lnTo>
                  <a:pt x="5783366" y="307588"/>
                </a:lnTo>
                <a:lnTo>
                  <a:pt x="0" y="307588"/>
                </a:lnTo>
                <a:lnTo>
                  <a:pt x="0" y="0"/>
                </a:lnTo>
                <a:close/>
              </a:path>
            </a:pathLst>
          </a:custGeom>
          <a:blipFill>
            <a:blip r:embed="rId3">
              <a:alphaModFix amt="39000"/>
            </a:blip>
            <a:stretch>
              <a:fillRect l="0" t="-7707" r="0" b="0"/>
            </a:stretch>
          </a:blipFill>
        </p:spPr>
      </p:sp>
      <p:sp>
        <p:nvSpPr>
          <p:cNvPr name="Freeform 11" id="11"/>
          <p:cNvSpPr/>
          <p:nvPr/>
        </p:nvSpPr>
        <p:spPr>
          <a:xfrm flipH="false" flipV="false" rot="0">
            <a:off x="12049330" y="699000"/>
            <a:ext cx="3925350" cy="8365500"/>
          </a:xfrm>
          <a:custGeom>
            <a:avLst/>
            <a:gdLst/>
            <a:ahLst/>
            <a:cxnLst/>
            <a:rect r="r" b="b" t="t" l="l"/>
            <a:pathLst>
              <a:path h="8365500" w="3925350">
                <a:moveTo>
                  <a:pt x="0" y="0"/>
                </a:moveTo>
                <a:lnTo>
                  <a:pt x="3925350" y="0"/>
                </a:lnTo>
                <a:lnTo>
                  <a:pt x="3925350" y="8365500"/>
                </a:lnTo>
                <a:lnTo>
                  <a:pt x="0" y="8365500"/>
                </a:lnTo>
                <a:lnTo>
                  <a:pt x="0" y="0"/>
                </a:lnTo>
                <a:close/>
              </a:path>
            </a:pathLst>
          </a:custGeom>
          <a:blipFill>
            <a:blip r:embed="rId4"/>
            <a:stretch>
              <a:fillRect l="0" t="0" r="0" b="-1583"/>
            </a:stretch>
          </a:blipFill>
        </p:spPr>
      </p:sp>
      <p:sp>
        <p:nvSpPr>
          <p:cNvPr name="Freeform 12" id="12"/>
          <p:cNvSpPr/>
          <p:nvPr/>
        </p:nvSpPr>
        <p:spPr>
          <a:xfrm flipH="false" flipV="false" rot="0">
            <a:off x="12930607" y="7862203"/>
            <a:ext cx="2163019" cy="525598"/>
          </a:xfrm>
          <a:custGeom>
            <a:avLst/>
            <a:gdLst/>
            <a:ahLst/>
            <a:cxnLst/>
            <a:rect r="r" b="b" t="t" l="l"/>
            <a:pathLst>
              <a:path h="525598" w="2163019">
                <a:moveTo>
                  <a:pt x="0" y="0"/>
                </a:moveTo>
                <a:lnTo>
                  <a:pt x="2163020" y="0"/>
                </a:lnTo>
                <a:lnTo>
                  <a:pt x="2163020" y="525599"/>
                </a:lnTo>
                <a:lnTo>
                  <a:pt x="0" y="525599"/>
                </a:lnTo>
                <a:lnTo>
                  <a:pt x="0" y="0"/>
                </a:lnTo>
                <a:close/>
              </a:path>
            </a:pathLst>
          </a:custGeom>
          <a:blipFill>
            <a:blip r:embed="rId5"/>
            <a:stretch>
              <a:fillRect l="0" t="0" r="0" b="0"/>
            </a:stretch>
          </a:blipFill>
        </p:spPr>
      </p:sp>
      <p:grpSp>
        <p:nvGrpSpPr>
          <p:cNvPr name="Group 13" id="13"/>
          <p:cNvGrpSpPr/>
          <p:nvPr/>
        </p:nvGrpSpPr>
        <p:grpSpPr>
          <a:xfrm rot="0">
            <a:off x="12655446" y="1402054"/>
            <a:ext cx="2713500" cy="2713500"/>
            <a:chOff x="0" y="0"/>
            <a:chExt cx="3618000" cy="3618000"/>
          </a:xfrm>
        </p:grpSpPr>
        <p:sp>
          <p:nvSpPr>
            <p:cNvPr name="Freeform 14" id="14"/>
            <p:cNvSpPr/>
            <p:nvPr/>
          </p:nvSpPr>
          <p:spPr>
            <a:xfrm flipH="false" flipV="false" rot="0">
              <a:off x="0" y="0"/>
              <a:ext cx="3617976" cy="3617976"/>
            </a:xfrm>
            <a:custGeom>
              <a:avLst/>
              <a:gdLst/>
              <a:ahLst/>
              <a:cxnLst/>
              <a:rect r="r" b="b" t="t" l="l"/>
              <a:pathLst>
                <a:path h="3617976" w="3617976">
                  <a:moveTo>
                    <a:pt x="0" y="602996"/>
                  </a:moveTo>
                  <a:cubicBezTo>
                    <a:pt x="0" y="270002"/>
                    <a:pt x="270002" y="0"/>
                    <a:pt x="602996" y="0"/>
                  </a:cubicBezTo>
                  <a:lnTo>
                    <a:pt x="3014980" y="0"/>
                  </a:lnTo>
                  <a:cubicBezTo>
                    <a:pt x="3347974" y="0"/>
                    <a:pt x="3617976" y="270002"/>
                    <a:pt x="3617976" y="602996"/>
                  </a:cubicBezTo>
                  <a:lnTo>
                    <a:pt x="3617976" y="3014980"/>
                  </a:lnTo>
                  <a:cubicBezTo>
                    <a:pt x="3617976" y="3347974"/>
                    <a:pt x="3347974" y="3617976"/>
                    <a:pt x="3014980" y="3617976"/>
                  </a:cubicBezTo>
                  <a:lnTo>
                    <a:pt x="602996" y="3617976"/>
                  </a:lnTo>
                  <a:cubicBezTo>
                    <a:pt x="270002" y="3617976"/>
                    <a:pt x="0" y="3347974"/>
                    <a:pt x="0" y="3014980"/>
                  </a:cubicBezTo>
                  <a:close/>
                </a:path>
              </a:pathLst>
            </a:custGeom>
            <a:solidFill>
              <a:srgbClr val="FFFFFF"/>
            </a:solidFill>
          </p:spPr>
        </p:sp>
      </p:grpSp>
      <p:sp>
        <p:nvSpPr>
          <p:cNvPr name="Freeform 15" id="15"/>
          <p:cNvSpPr/>
          <p:nvPr/>
        </p:nvSpPr>
        <p:spPr>
          <a:xfrm flipH="false" flipV="false" rot="0">
            <a:off x="12930603" y="1656816"/>
            <a:ext cx="2163022" cy="2203829"/>
          </a:xfrm>
          <a:custGeom>
            <a:avLst/>
            <a:gdLst/>
            <a:ahLst/>
            <a:cxnLst/>
            <a:rect r="r" b="b" t="t" l="l"/>
            <a:pathLst>
              <a:path h="2203829" w="2163022">
                <a:moveTo>
                  <a:pt x="0" y="0"/>
                </a:moveTo>
                <a:lnTo>
                  <a:pt x="2163023" y="0"/>
                </a:lnTo>
                <a:lnTo>
                  <a:pt x="2163023" y="2203829"/>
                </a:lnTo>
                <a:lnTo>
                  <a:pt x="0" y="2203829"/>
                </a:lnTo>
                <a:lnTo>
                  <a:pt x="0" y="0"/>
                </a:lnTo>
                <a:close/>
              </a:path>
            </a:pathLst>
          </a:custGeom>
          <a:blipFill>
            <a:blip r:embed="rId6"/>
            <a:stretch>
              <a:fillRect l="-23456" t="-78246" r="-25995" b="-27811"/>
            </a:stretch>
          </a:blipFill>
        </p:spPr>
      </p:sp>
      <p:grpSp>
        <p:nvGrpSpPr>
          <p:cNvPr name="Group 16" id="16"/>
          <p:cNvGrpSpPr/>
          <p:nvPr/>
        </p:nvGrpSpPr>
        <p:grpSpPr>
          <a:xfrm rot="0">
            <a:off x="1187212" y="7010475"/>
            <a:ext cx="8471250" cy="1598400"/>
            <a:chOff x="0" y="0"/>
            <a:chExt cx="11295000" cy="2131200"/>
          </a:xfrm>
        </p:grpSpPr>
        <p:sp>
          <p:nvSpPr>
            <p:cNvPr name="Freeform 17" id="17"/>
            <p:cNvSpPr/>
            <p:nvPr/>
          </p:nvSpPr>
          <p:spPr>
            <a:xfrm flipH="false" flipV="false" rot="0">
              <a:off x="0" y="0"/>
              <a:ext cx="11295000" cy="2131200"/>
            </a:xfrm>
            <a:custGeom>
              <a:avLst/>
              <a:gdLst/>
              <a:ahLst/>
              <a:cxnLst/>
              <a:rect r="r" b="b" t="t" l="l"/>
              <a:pathLst>
                <a:path h="2131200" w="11295000">
                  <a:moveTo>
                    <a:pt x="0" y="0"/>
                  </a:moveTo>
                  <a:lnTo>
                    <a:pt x="11295000" y="0"/>
                  </a:lnTo>
                  <a:lnTo>
                    <a:pt x="11295000" y="2131200"/>
                  </a:lnTo>
                  <a:lnTo>
                    <a:pt x="0" y="2131200"/>
                  </a:lnTo>
                  <a:close/>
                </a:path>
              </a:pathLst>
            </a:custGeom>
            <a:solidFill>
              <a:srgbClr val="000000">
                <a:alpha val="0"/>
              </a:srgbClr>
            </a:solidFill>
          </p:spPr>
        </p:sp>
        <p:sp>
          <p:nvSpPr>
            <p:cNvPr name="TextBox 18" id="18"/>
            <p:cNvSpPr txBox="true"/>
            <p:nvPr/>
          </p:nvSpPr>
          <p:spPr>
            <a:xfrm>
              <a:off x="0" y="-38100"/>
              <a:ext cx="11295000" cy="2169300"/>
            </a:xfrm>
            <a:prstGeom prst="rect">
              <a:avLst/>
            </a:prstGeom>
          </p:spPr>
          <p:txBody>
            <a:bodyPr anchor="t" rtlCol="false" tIns="0" lIns="0" bIns="0" rIns="0"/>
            <a:lstStyle/>
            <a:p>
              <a:pPr algn="l">
                <a:lnSpc>
                  <a:spcPts val="3652"/>
                </a:lnSpc>
              </a:pPr>
              <a:r>
                <a:rPr lang="en-US" sz="3043">
                  <a:solidFill>
                    <a:srgbClr val="000000"/>
                  </a:solidFill>
                  <a:latin typeface="Poppins"/>
                  <a:ea typeface="Poppins"/>
                  <a:cs typeface="Poppins"/>
                  <a:sym typeface="Poppins"/>
                </a:rPr>
                <a:t>Any questions?</a:t>
              </a:r>
            </a:p>
            <a:p>
              <a:pPr algn="l">
                <a:lnSpc>
                  <a:spcPts val="3652"/>
                </a:lnSpc>
              </a:pPr>
              <a:r>
                <a:rPr lang="en-US" sz="3043">
                  <a:solidFill>
                    <a:srgbClr val="000000"/>
                  </a:solidFill>
                  <a:latin typeface="Poppins"/>
                  <a:ea typeface="Poppins"/>
                  <a:cs typeface="Poppins"/>
                  <a:sym typeface="Poppins"/>
                </a:rPr>
                <a:t>Feel free to reach out!</a:t>
              </a:r>
            </a:p>
          </p:txBody>
        </p:sp>
      </p:grpSp>
      <p:grpSp>
        <p:nvGrpSpPr>
          <p:cNvPr name="Group 19" id="19"/>
          <p:cNvGrpSpPr/>
          <p:nvPr/>
        </p:nvGrpSpPr>
        <p:grpSpPr>
          <a:xfrm rot="0">
            <a:off x="513788" y="8693006"/>
            <a:ext cx="4413056" cy="1051763"/>
            <a:chOff x="0" y="0"/>
            <a:chExt cx="5884075" cy="1402350"/>
          </a:xfrm>
        </p:grpSpPr>
        <p:sp>
          <p:nvSpPr>
            <p:cNvPr name="Freeform 20" id="20"/>
            <p:cNvSpPr/>
            <p:nvPr/>
          </p:nvSpPr>
          <p:spPr>
            <a:xfrm flipH="false" flipV="false" rot="0">
              <a:off x="28437" y="28575"/>
              <a:ext cx="5827262" cy="1345184"/>
            </a:xfrm>
            <a:custGeom>
              <a:avLst/>
              <a:gdLst/>
              <a:ahLst/>
              <a:cxnLst/>
              <a:rect r="r" b="b" t="t" l="l"/>
              <a:pathLst>
                <a:path h="1345184" w="5827262">
                  <a:moveTo>
                    <a:pt x="0" y="672592"/>
                  </a:moveTo>
                  <a:cubicBezTo>
                    <a:pt x="0" y="301117"/>
                    <a:pt x="309399" y="0"/>
                    <a:pt x="691092" y="0"/>
                  </a:cubicBezTo>
                  <a:lnTo>
                    <a:pt x="5136171" y="0"/>
                  </a:lnTo>
                  <a:cubicBezTo>
                    <a:pt x="5517864" y="0"/>
                    <a:pt x="5827263" y="301117"/>
                    <a:pt x="5827263" y="672592"/>
                  </a:cubicBezTo>
                  <a:cubicBezTo>
                    <a:pt x="5827263" y="1044067"/>
                    <a:pt x="5517864" y="1345184"/>
                    <a:pt x="5136171" y="1345184"/>
                  </a:cubicBezTo>
                  <a:lnTo>
                    <a:pt x="691092" y="1345184"/>
                  </a:lnTo>
                  <a:cubicBezTo>
                    <a:pt x="309399" y="1345184"/>
                    <a:pt x="0" y="1044067"/>
                    <a:pt x="0" y="672592"/>
                  </a:cubicBezTo>
                  <a:close/>
                </a:path>
              </a:pathLst>
            </a:custGeom>
            <a:solidFill>
              <a:srgbClr val="FFFFFF"/>
            </a:solidFill>
          </p:spPr>
        </p:sp>
        <p:sp>
          <p:nvSpPr>
            <p:cNvPr name="Freeform 21" id="21"/>
            <p:cNvSpPr/>
            <p:nvPr/>
          </p:nvSpPr>
          <p:spPr>
            <a:xfrm flipH="false" flipV="false" rot="0">
              <a:off x="0" y="0"/>
              <a:ext cx="5884137" cy="1402334"/>
            </a:xfrm>
            <a:custGeom>
              <a:avLst/>
              <a:gdLst/>
              <a:ahLst/>
              <a:cxnLst/>
              <a:rect r="r" b="b" t="t" l="l"/>
              <a:pathLst>
                <a:path h="1402334" w="5884137">
                  <a:moveTo>
                    <a:pt x="0" y="701167"/>
                  </a:moveTo>
                  <a:cubicBezTo>
                    <a:pt x="0" y="313055"/>
                    <a:pt x="323049" y="0"/>
                    <a:pt x="719529" y="0"/>
                  </a:cubicBezTo>
                  <a:lnTo>
                    <a:pt x="5164608" y="0"/>
                  </a:lnTo>
                  <a:lnTo>
                    <a:pt x="5164608" y="28575"/>
                  </a:lnTo>
                  <a:lnTo>
                    <a:pt x="5164608" y="0"/>
                  </a:lnTo>
                  <a:cubicBezTo>
                    <a:pt x="5561088" y="0"/>
                    <a:pt x="5884137" y="313055"/>
                    <a:pt x="5884137" y="701167"/>
                  </a:cubicBezTo>
                  <a:lnTo>
                    <a:pt x="5855699" y="701167"/>
                  </a:lnTo>
                  <a:lnTo>
                    <a:pt x="5884137" y="701167"/>
                  </a:lnTo>
                  <a:lnTo>
                    <a:pt x="5855699" y="701167"/>
                  </a:lnTo>
                  <a:lnTo>
                    <a:pt x="5884137" y="701167"/>
                  </a:lnTo>
                  <a:cubicBezTo>
                    <a:pt x="5884137" y="1089279"/>
                    <a:pt x="5561088" y="1402334"/>
                    <a:pt x="5164608" y="1402334"/>
                  </a:cubicBezTo>
                  <a:lnTo>
                    <a:pt x="5164608" y="1373759"/>
                  </a:lnTo>
                  <a:lnTo>
                    <a:pt x="5164608" y="1402334"/>
                  </a:lnTo>
                  <a:lnTo>
                    <a:pt x="719529" y="1402334"/>
                  </a:lnTo>
                  <a:lnTo>
                    <a:pt x="719529" y="1373759"/>
                  </a:lnTo>
                  <a:lnTo>
                    <a:pt x="719529" y="1402334"/>
                  </a:lnTo>
                  <a:cubicBezTo>
                    <a:pt x="323049" y="1402334"/>
                    <a:pt x="0" y="1089279"/>
                    <a:pt x="0" y="701167"/>
                  </a:cubicBezTo>
                  <a:lnTo>
                    <a:pt x="28437" y="701167"/>
                  </a:lnTo>
                  <a:lnTo>
                    <a:pt x="0" y="701167"/>
                  </a:lnTo>
                  <a:moveTo>
                    <a:pt x="56875" y="701167"/>
                  </a:moveTo>
                  <a:lnTo>
                    <a:pt x="28437" y="701167"/>
                  </a:lnTo>
                  <a:lnTo>
                    <a:pt x="56875" y="701167"/>
                  </a:lnTo>
                  <a:cubicBezTo>
                    <a:pt x="56875" y="1056005"/>
                    <a:pt x="352624" y="1345184"/>
                    <a:pt x="719529" y="1345184"/>
                  </a:cubicBezTo>
                  <a:lnTo>
                    <a:pt x="5164608" y="1345184"/>
                  </a:lnTo>
                  <a:cubicBezTo>
                    <a:pt x="5531387" y="1345184"/>
                    <a:pt x="5827262" y="1056005"/>
                    <a:pt x="5827262" y="701167"/>
                  </a:cubicBezTo>
                  <a:cubicBezTo>
                    <a:pt x="5827262" y="346329"/>
                    <a:pt x="5531387" y="57150"/>
                    <a:pt x="5164608" y="57150"/>
                  </a:cubicBezTo>
                  <a:lnTo>
                    <a:pt x="719529" y="57150"/>
                  </a:lnTo>
                  <a:lnTo>
                    <a:pt x="719529" y="28575"/>
                  </a:lnTo>
                  <a:lnTo>
                    <a:pt x="719529" y="57150"/>
                  </a:lnTo>
                  <a:cubicBezTo>
                    <a:pt x="352624" y="57150"/>
                    <a:pt x="56875" y="346329"/>
                    <a:pt x="56875" y="701167"/>
                  </a:cubicBezTo>
                  <a:close/>
                </a:path>
              </a:pathLst>
            </a:custGeom>
            <a:solidFill>
              <a:srgbClr val="E7E9EA"/>
            </a:solidFill>
          </p:spPr>
        </p:sp>
        <p:sp>
          <p:nvSpPr>
            <p:cNvPr name="TextBox 22" id="22"/>
            <p:cNvSpPr txBox="true"/>
            <p:nvPr/>
          </p:nvSpPr>
          <p:spPr>
            <a:xfrm>
              <a:off x="0" y="-19050"/>
              <a:ext cx="5884075" cy="1421400"/>
            </a:xfrm>
            <a:prstGeom prst="rect">
              <a:avLst/>
            </a:prstGeom>
          </p:spPr>
          <p:txBody>
            <a:bodyPr anchor="ctr" rtlCol="false" tIns="50800" lIns="50800" bIns="50800" rIns="50800"/>
            <a:lstStyle/>
            <a:p>
              <a:pPr algn="l">
                <a:lnSpc>
                  <a:spcPts val="2520"/>
                </a:lnSpc>
              </a:pPr>
              <a:r>
                <a:rPr lang="en-US" sz="2100">
                  <a:solidFill>
                    <a:srgbClr val="000000"/>
                  </a:solidFill>
                  <a:latin typeface="Poppins"/>
                  <a:ea typeface="Poppins"/>
                  <a:cs typeface="Poppins"/>
                  <a:sym typeface="Poppins"/>
                </a:rPr>
                <a:t>    </a:t>
              </a:r>
              <a:r>
                <a:rPr lang="en-US" sz="2100">
                  <a:solidFill>
                    <a:srgbClr val="000000"/>
                  </a:solidFill>
                  <a:latin typeface="Poppins"/>
                  <a:ea typeface="Poppins"/>
                  <a:cs typeface="Poppins"/>
                  <a:sym typeface="Poppins"/>
                </a:rPr>
                <a:t>1-833-366-3365</a:t>
              </a:r>
            </a:p>
          </p:txBody>
        </p:sp>
      </p:grpSp>
      <p:grpSp>
        <p:nvGrpSpPr>
          <p:cNvPr name="Group 23" id="23"/>
          <p:cNvGrpSpPr/>
          <p:nvPr/>
        </p:nvGrpSpPr>
        <p:grpSpPr>
          <a:xfrm rot="0">
            <a:off x="5387765" y="8693006"/>
            <a:ext cx="4434412" cy="1051763"/>
            <a:chOff x="0" y="0"/>
            <a:chExt cx="5912550" cy="1402350"/>
          </a:xfrm>
        </p:grpSpPr>
        <p:sp>
          <p:nvSpPr>
            <p:cNvPr name="Freeform 24" id="24"/>
            <p:cNvSpPr/>
            <p:nvPr/>
          </p:nvSpPr>
          <p:spPr>
            <a:xfrm flipH="false" flipV="false" rot="0">
              <a:off x="28575" y="28575"/>
              <a:ext cx="5855462" cy="1345184"/>
            </a:xfrm>
            <a:custGeom>
              <a:avLst/>
              <a:gdLst/>
              <a:ahLst/>
              <a:cxnLst/>
              <a:rect r="r" b="b" t="t" l="l"/>
              <a:pathLst>
                <a:path h="1345184" w="5855462">
                  <a:moveTo>
                    <a:pt x="0" y="672592"/>
                  </a:moveTo>
                  <a:cubicBezTo>
                    <a:pt x="0" y="301117"/>
                    <a:pt x="310896" y="0"/>
                    <a:pt x="694436" y="0"/>
                  </a:cubicBezTo>
                  <a:lnTo>
                    <a:pt x="5161026" y="0"/>
                  </a:lnTo>
                  <a:cubicBezTo>
                    <a:pt x="5544566" y="0"/>
                    <a:pt x="5855462" y="301117"/>
                    <a:pt x="5855462" y="672592"/>
                  </a:cubicBezTo>
                  <a:cubicBezTo>
                    <a:pt x="5855462" y="1044067"/>
                    <a:pt x="5544566" y="1345184"/>
                    <a:pt x="5161026" y="1345184"/>
                  </a:cubicBezTo>
                  <a:lnTo>
                    <a:pt x="694436" y="1345184"/>
                  </a:lnTo>
                  <a:cubicBezTo>
                    <a:pt x="310896" y="1345184"/>
                    <a:pt x="0" y="1044067"/>
                    <a:pt x="0" y="672592"/>
                  </a:cubicBezTo>
                  <a:close/>
                </a:path>
              </a:pathLst>
            </a:custGeom>
            <a:solidFill>
              <a:srgbClr val="FFFFFF"/>
            </a:solidFill>
          </p:spPr>
        </p:sp>
        <p:sp>
          <p:nvSpPr>
            <p:cNvPr name="Freeform 25" id="25"/>
            <p:cNvSpPr/>
            <p:nvPr/>
          </p:nvSpPr>
          <p:spPr>
            <a:xfrm flipH="false" flipV="false" rot="0">
              <a:off x="0" y="0"/>
              <a:ext cx="5912612" cy="1402334"/>
            </a:xfrm>
            <a:custGeom>
              <a:avLst/>
              <a:gdLst/>
              <a:ahLst/>
              <a:cxnLst/>
              <a:rect r="r" b="b" t="t" l="l"/>
              <a:pathLst>
                <a:path h="1402334" w="5912612">
                  <a:moveTo>
                    <a:pt x="0" y="701167"/>
                  </a:moveTo>
                  <a:cubicBezTo>
                    <a:pt x="0" y="313055"/>
                    <a:pt x="324612" y="0"/>
                    <a:pt x="723011" y="0"/>
                  </a:cubicBezTo>
                  <a:lnTo>
                    <a:pt x="5189601" y="0"/>
                  </a:lnTo>
                  <a:lnTo>
                    <a:pt x="5189601" y="28575"/>
                  </a:lnTo>
                  <a:lnTo>
                    <a:pt x="5189601" y="0"/>
                  </a:lnTo>
                  <a:cubicBezTo>
                    <a:pt x="5588000" y="0"/>
                    <a:pt x="5912612" y="313055"/>
                    <a:pt x="5912612" y="701167"/>
                  </a:cubicBezTo>
                  <a:lnTo>
                    <a:pt x="5884037" y="701167"/>
                  </a:lnTo>
                  <a:lnTo>
                    <a:pt x="5912612" y="701167"/>
                  </a:lnTo>
                  <a:lnTo>
                    <a:pt x="5884037" y="701167"/>
                  </a:lnTo>
                  <a:lnTo>
                    <a:pt x="5912612" y="701167"/>
                  </a:lnTo>
                  <a:cubicBezTo>
                    <a:pt x="5912612" y="1089279"/>
                    <a:pt x="5588000" y="1402334"/>
                    <a:pt x="5189601" y="1402334"/>
                  </a:cubicBezTo>
                  <a:lnTo>
                    <a:pt x="5189601" y="1373759"/>
                  </a:lnTo>
                  <a:lnTo>
                    <a:pt x="5189601" y="1402334"/>
                  </a:lnTo>
                  <a:lnTo>
                    <a:pt x="723011" y="1402334"/>
                  </a:lnTo>
                  <a:lnTo>
                    <a:pt x="723011" y="1373759"/>
                  </a:lnTo>
                  <a:lnTo>
                    <a:pt x="723011" y="1402334"/>
                  </a:lnTo>
                  <a:cubicBezTo>
                    <a:pt x="324612" y="1402334"/>
                    <a:pt x="0" y="1089279"/>
                    <a:pt x="0" y="701167"/>
                  </a:cubicBezTo>
                  <a:lnTo>
                    <a:pt x="28575" y="701167"/>
                  </a:lnTo>
                  <a:lnTo>
                    <a:pt x="0" y="701167"/>
                  </a:lnTo>
                  <a:moveTo>
                    <a:pt x="57150" y="701167"/>
                  </a:moveTo>
                  <a:lnTo>
                    <a:pt x="28575" y="701167"/>
                  </a:lnTo>
                  <a:lnTo>
                    <a:pt x="57150" y="701167"/>
                  </a:lnTo>
                  <a:cubicBezTo>
                    <a:pt x="57150" y="1056005"/>
                    <a:pt x="354330" y="1345184"/>
                    <a:pt x="723011" y="1345184"/>
                  </a:cubicBezTo>
                  <a:lnTo>
                    <a:pt x="5189601" y="1345184"/>
                  </a:lnTo>
                  <a:cubicBezTo>
                    <a:pt x="5558155" y="1345184"/>
                    <a:pt x="5855462" y="1056005"/>
                    <a:pt x="5855462" y="701167"/>
                  </a:cubicBezTo>
                  <a:cubicBezTo>
                    <a:pt x="5855462" y="346329"/>
                    <a:pt x="5558155" y="57150"/>
                    <a:pt x="5189601" y="57150"/>
                  </a:cubicBezTo>
                  <a:lnTo>
                    <a:pt x="723011" y="57150"/>
                  </a:lnTo>
                  <a:lnTo>
                    <a:pt x="723011" y="28575"/>
                  </a:lnTo>
                  <a:lnTo>
                    <a:pt x="723011" y="57150"/>
                  </a:lnTo>
                  <a:cubicBezTo>
                    <a:pt x="354330" y="57150"/>
                    <a:pt x="57150" y="346329"/>
                    <a:pt x="57150" y="701167"/>
                  </a:cubicBezTo>
                  <a:close/>
                </a:path>
              </a:pathLst>
            </a:custGeom>
            <a:solidFill>
              <a:srgbClr val="E7E9EA"/>
            </a:solidFill>
          </p:spPr>
        </p:sp>
        <p:sp>
          <p:nvSpPr>
            <p:cNvPr name="TextBox 26" id="26"/>
            <p:cNvSpPr txBox="true"/>
            <p:nvPr/>
          </p:nvSpPr>
          <p:spPr>
            <a:xfrm>
              <a:off x="0" y="-19050"/>
              <a:ext cx="5912550" cy="1421400"/>
            </a:xfrm>
            <a:prstGeom prst="rect">
              <a:avLst/>
            </a:prstGeom>
          </p:spPr>
          <p:txBody>
            <a:bodyPr anchor="ctr" rtlCol="false" tIns="50800" lIns="50800" bIns="50800" rIns="50800"/>
            <a:lstStyle/>
            <a:p>
              <a:pPr algn="l">
                <a:lnSpc>
                  <a:spcPts val="2520"/>
                </a:lnSpc>
              </a:pPr>
              <a:r>
                <a:rPr lang="en-US" sz="2100">
                  <a:solidFill>
                    <a:srgbClr val="000000"/>
                  </a:solidFill>
                  <a:latin typeface="Poppins"/>
                  <a:ea typeface="Poppins"/>
                  <a:cs typeface="Poppins"/>
                  <a:sym typeface="Poppins"/>
                </a:rPr>
                <a:t>    </a:t>
              </a:r>
              <a:r>
                <a:rPr lang="en-US" sz="2100">
                  <a:solidFill>
                    <a:srgbClr val="000000"/>
                  </a:solidFill>
                  <a:latin typeface="Poppins"/>
                  <a:ea typeface="Poppins"/>
                  <a:cs typeface="Poppins"/>
                  <a:sym typeface="Poppins"/>
                </a:rPr>
                <a:t>Hello@Careit.com</a:t>
              </a:r>
            </a:p>
          </p:txBody>
        </p:sp>
      </p:grpSp>
      <p:sp>
        <p:nvSpPr>
          <p:cNvPr name="Freeform 27" id="27"/>
          <p:cNvSpPr/>
          <p:nvPr/>
        </p:nvSpPr>
        <p:spPr>
          <a:xfrm flipH="false" flipV="false" rot="0">
            <a:off x="3331085" y="8735869"/>
            <a:ext cx="1008930" cy="1008900"/>
          </a:xfrm>
          <a:custGeom>
            <a:avLst/>
            <a:gdLst/>
            <a:ahLst/>
            <a:cxnLst/>
            <a:rect r="r" b="b" t="t" l="l"/>
            <a:pathLst>
              <a:path h="1008900" w="1008930">
                <a:moveTo>
                  <a:pt x="0" y="0"/>
                </a:moveTo>
                <a:lnTo>
                  <a:pt x="1008930" y="0"/>
                </a:lnTo>
                <a:lnTo>
                  <a:pt x="1008930" y="1008900"/>
                </a:lnTo>
                <a:lnTo>
                  <a:pt x="0" y="1008900"/>
                </a:lnTo>
                <a:lnTo>
                  <a:pt x="0" y="0"/>
                </a:lnTo>
                <a:close/>
              </a:path>
            </a:pathLst>
          </a:custGeom>
          <a:blipFill>
            <a:blip r:embed="rId7"/>
            <a:stretch>
              <a:fillRect l="0" t="0" r="0" b="-2"/>
            </a:stretch>
          </a:blipFill>
        </p:spPr>
      </p:sp>
      <p:sp>
        <p:nvSpPr>
          <p:cNvPr name="Freeform 28" id="28"/>
          <p:cNvSpPr/>
          <p:nvPr/>
        </p:nvSpPr>
        <p:spPr>
          <a:xfrm flipH="false" flipV="false" rot="0">
            <a:off x="8390617" y="8693006"/>
            <a:ext cx="1008930" cy="1008900"/>
          </a:xfrm>
          <a:custGeom>
            <a:avLst/>
            <a:gdLst/>
            <a:ahLst/>
            <a:cxnLst/>
            <a:rect r="r" b="b" t="t" l="l"/>
            <a:pathLst>
              <a:path h="1008900" w="1008930">
                <a:moveTo>
                  <a:pt x="0" y="0"/>
                </a:moveTo>
                <a:lnTo>
                  <a:pt x="1008930" y="0"/>
                </a:lnTo>
                <a:lnTo>
                  <a:pt x="1008930" y="1008900"/>
                </a:lnTo>
                <a:lnTo>
                  <a:pt x="0" y="1008900"/>
                </a:lnTo>
                <a:lnTo>
                  <a:pt x="0" y="0"/>
                </a:lnTo>
                <a:close/>
              </a:path>
            </a:pathLst>
          </a:custGeom>
          <a:blipFill>
            <a:blip r:embed="rId8"/>
            <a:stretch>
              <a:fillRect l="0" t="0" r="0" b="-2"/>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0050" y="1790250"/>
            <a:ext cx="5923800" cy="7950150"/>
            <a:chOff x="0" y="0"/>
            <a:chExt cx="7898400" cy="10600200"/>
          </a:xfrm>
        </p:grpSpPr>
        <p:sp>
          <p:nvSpPr>
            <p:cNvPr name="Freeform 3" id="3"/>
            <p:cNvSpPr/>
            <p:nvPr/>
          </p:nvSpPr>
          <p:spPr>
            <a:xfrm flipH="false" flipV="false" rot="0">
              <a:off x="0" y="0"/>
              <a:ext cx="7898385" cy="10600182"/>
            </a:xfrm>
            <a:custGeom>
              <a:avLst/>
              <a:gdLst/>
              <a:ahLst/>
              <a:cxnLst/>
              <a:rect r="r" b="b" t="t" l="l"/>
              <a:pathLst>
                <a:path h="10600182" w="7898385">
                  <a:moveTo>
                    <a:pt x="0" y="362204"/>
                  </a:moveTo>
                  <a:cubicBezTo>
                    <a:pt x="0" y="162179"/>
                    <a:pt x="162179" y="0"/>
                    <a:pt x="362204" y="0"/>
                  </a:cubicBezTo>
                  <a:lnTo>
                    <a:pt x="7536180" y="0"/>
                  </a:lnTo>
                  <a:cubicBezTo>
                    <a:pt x="7736205" y="0"/>
                    <a:pt x="7898385" y="162179"/>
                    <a:pt x="7898385" y="362204"/>
                  </a:cubicBezTo>
                  <a:lnTo>
                    <a:pt x="7898385" y="10237978"/>
                  </a:lnTo>
                  <a:cubicBezTo>
                    <a:pt x="7898385" y="10438003"/>
                    <a:pt x="7736205" y="10600182"/>
                    <a:pt x="7536180" y="10600182"/>
                  </a:cubicBezTo>
                  <a:lnTo>
                    <a:pt x="362204" y="10600182"/>
                  </a:lnTo>
                  <a:cubicBezTo>
                    <a:pt x="162179" y="10600182"/>
                    <a:pt x="0" y="10438003"/>
                    <a:pt x="0" y="10237978"/>
                  </a:cubicBezTo>
                  <a:close/>
                </a:path>
              </a:pathLst>
            </a:custGeom>
            <a:solidFill>
              <a:srgbClr val="F07D42"/>
            </a:solidFill>
          </p:spPr>
        </p:sp>
      </p:grpSp>
      <p:grpSp>
        <p:nvGrpSpPr>
          <p:cNvPr name="Group 4" id="4"/>
          <p:cNvGrpSpPr/>
          <p:nvPr/>
        </p:nvGrpSpPr>
        <p:grpSpPr>
          <a:xfrm rot="0">
            <a:off x="1651309" y="6127088"/>
            <a:ext cx="4144500" cy="2862900"/>
            <a:chOff x="0" y="0"/>
            <a:chExt cx="5526000" cy="3817200"/>
          </a:xfrm>
        </p:grpSpPr>
        <p:sp>
          <p:nvSpPr>
            <p:cNvPr name="Freeform 5" id="5"/>
            <p:cNvSpPr/>
            <p:nvPr/>
          </p:nvSpPr>
          <p:spPr>
            <a:xfrm flipH="false" flipV="false" rot="0">
              <a:off x="0" y="0"/>
              <a:ext cx="5526000" cy="3817200"/>
            </a:xfrm>
            <a:custGeom>
              <a:avLst/>
              <a:gdLst/>
              <a:ahLst/>
              <a:cxnLst/>
              <a:rect r="r" b="b" t="t" l="l"/>
              <a:pathLst>
                <a:path h="3817200" w="5526000">
                  <a:moveTo>
                    <a:pt x="0" y="0"/>
                  </a:moveTo>
                  <a:lnTo>
                    <a:pt x="5526000" y="0"/>
                  </a:lnTo>
                  <a:lnTo>
                    <a:pt x="5526000" y="3817200"/>
                  </a:lnTo>
                  <a:lnTo>
                    <a:pt x="0" y="3817200"/>
                  </a:lnTo>
                  <a:close/>
                </a:path>
              </a:pathLst>
            </a:custGeom>
            <a:solidFill>
              <a:srgbClr val="000000">
                <a:alpha val="0"/>
              </a:srgbClr>
            </a:solidFill>
          </p:spPr>
        </p:sp>
        <p:sp>
          <p:nvSpPr>
            <p:cNvPr name="TextBox 6" id="6"/>
            <p:cNvSpPr txBox="true"/>
            <p:nvPr/>
          </p:nvSpPr>
          <p:spPr>
            <a:xfrm>
              <a:off x="0" y="9525"/>
              <a:ext cx="5526000" cy="3807675"/>
            </a:xfrm>
            <a:prstGeom prst="rect">
              <a:avLst/>
            </a:prstGeom>
          </p:spPr>
          <p:txBody>
            <a:bodyPr anchor="t" rtlCol="false" tIns="0" lIns="0" bIns="0" rIns="0"/>
            <a:lstStyle/>
            <a:p>
              <a:pPr algn="l">
                <a:lnSpc>
                  <a:spcPts val="3888"/>
                </a:lnSpc>
              </a:pPr>
              <a:r>
                <a:rPr lang="en-US" sz="3600">
                  <a:solidFill>
                    <a:srgbClr val="FFFFFF"/>
                  </a:solidFill>
                  <a:latin typeface="Poppins"/>
                  <a:ea typeface="Poppins"/>
                  <a:cs typeface="Poppins"/>
                  <a:sym typeface="Poppins"/>
                </a:rPr>
                <a:t>Reducing Short-Lived </a:t>
              </a:r>
            </a:p>
            <a:p>
              <a:pPr algn="l">
                <a:lnSpc>
                  <a:spcPts val="3888"/>
                </a:lnSpc>
              </a:pPr>
              <a:r>
                <a:rPr lang="en-US" sz="3600">
                  <a:solidFill>
                    <a:srgbClr val="FFFFFF"/>
                  </a:solidFill>
                  <a:latin typeface="Poppins"/>
                  <a:ea typeface="Poppins"/>
                  <a:cs typeface="Poppins"/>
                  <a:sym typeface="Poppins"/>
                </a:rPr>
                <a:t>Climate Pollutants </a:t>
              </a:r>
            </a:p>
            <a:p>
              <a:pPr algn="l">
                <a:lnSpc>
                  <a:spcPts val="3888"/>
                </a:lnSpc>
              </a:pPr>
              <a:r>
                <a:rPr lang="en-US" sz="3600">
                  <a:solidFill>
                    <a:srgbClr val="FFFFFF"/>
                  </a:solidFill>
                  <a:latin typeface="Poppins"/>
                  <a:ea typeface="Poppins"/>
                  <a:cs typeface="Poppins"/>
                  <a:sym typeface="Poppins"/>
                </a:rPr>
                <a:t>in California</a:t>
              </a:r>
            </a:p>
          </p:txBody>
        </p:sp>
      </p:grpSp>
      <p:grpSp>
        <p:nvGrpSpPr>
          <p:cNvPr name="Group 7" id="7"/>
          <p:cNvGrpSpPr/>
          <p:nvPr/>
        </p:nvGrpSpPr>
        <p:grpSpPr>
          <a:xfrm rot="0">
            <a:off x="7494862" y="1790250"/>
            <a:ext cx="9099450" cy="4907250"/>
            <a:chOff x="0" y="0"/>
            <a:chExt cx="12132600" cy="6543000"/>
          </a:xfrm>
        </p:grpSpPr>
        <p:sp>
          <p:nvSpPr>
            <p:cNvPr name="Freeform 8" id="8"/>
            <p:cNvSpPr/>
            <p:nvPr/>
          </p:nvSpPr>
          <p:spPr>
            <a:xfrm flipH="false" flipV="false" rot="0">
              <a:off x="0" y="0"/>
              <a:ext cx="12132600" cy="6543000"/>
            </a:xfrm>
            <a:custGeom>
              <a:avLst/>
              <a:gdLst/>
              <a:ahLst/>
              <a:cxnLst/>
              <a:rect r="r" b="b" t="t" l="l"/>
              <a:pathLst>
                <a:path h="6543000" w="12132600">
                  <a:moveTo>
                    <a:pt x="0" y="0"/>
                  </a:moveTo>
                  <a:lnTo>
                    <a:pt x="12132600" y="0"/>
                  </a:lnTo>
                  <a:lnTo>
                    <a:pt x="12132600" y="6543000"/>
                  </a:lnTo>
                  <a:lnTo>
                    <a:pt x="0" y="6543000"/>
                  </a:lnTo>
                  <a:close/>
                </a:path>
              </a:pathLst>
            </a:custGeom>
            <a:solidFill>
              <a:srgbClr val="000000">
                <a:alpha val="0"/>
              </a:srgbClr>
            </a:solidFill>
          </p:spPr>
        </p:sp>
        <p:sp>
          <p:nvSpPr>
            <p:cNvPr name="TextBox 9" id="9"/>
            <p:cNvSpPr txBox="true"/>
            <p:nvPr/>
          </p:nvSpPr>
          <p:spPr>
            <a:xfrm>
              <a:off x="0" y="9525"/>
              <a:ext cx="12132600" cy="6533475"/>
            </a:xfrm>
            <a:prstGeom prst="rect">
              <a:avLst/>
            </a:prstGeom>
          </p:spPr>
          <p:txBody>
            <a:bodyPr anchor="t" rtlCol="false" tIns="0" lIns="0" bIns="0" rIns="0"/>
            <a:lstStyle/>
            <a:p>
              <a:pPr algn="l">
                <a:lnSpc>
                  <a:spcPts val="4698"/>
                </a:lnSpc>
              </a:pPr>
              <a:r>
                <a:rPr lang="en-US" b="true" sz="4350">
                  <a:solidFill>
                    <a:srgbClr val="027D5A"/>
                  </a:solidFill>
                  <a:latin typeface="Poppins Bold"/>
                  <a:ea typeface="Poppins Bold"/>
                  <a:cs typeface="Poppins Bold"/>
                  <a:sym typeface="Poppins Bold"/>
                </a:rPr>
                <a:t>California Schools are Required to Donate and Track</a:t>
              </a:r>
            </a:p>
            <a:p>
              <a:pPr algn="l">
                <a:lnSpc>
                  <a:spcPts val="3402"/>
                </a:lnSpc>
              </a:pPr>
            </a:p>
            <a:p>
              <a:pPr algn="l">
                <a:lnSpc>
                  <a:spcPts val="4050"/>
                </a:lnSpc>
              </a:pPr>
              <a:r>
                <a:rPr lang="en-US" sz="3750">
                  <a:solidFill>
                    <a:srgbClr val="000000"/>
                  </a:solidFill>
                  <a:latin typeface="Poppins"/>
                  <a:ea typeface="Poppins"/>
                  <a:cs typeface="Poppins"/>
                  <a:sym typeface="Poppins"/>
                </a:rPr>
                <a:t>Two challenges securing partners:</a:t>
              </a:r>
            </a:p>
            <a:p>
              <a:pPr algn="l">
                <a:lnSpc>
                  <a:spcPts val="3402"/>
                </a:lnSpc>
              </a:pPr>
            </a:p>
            <a:p>
              <a:pPr algn="l" marL="809625" indent="-404812" lvl="1">
                <a:lnSpc>
                  <a:spcPts val="3240"/>
                </a:lnSpc>
                <a:buFont typeface="Arial"/>
                <a:buChar char="•"/>
              </a:pPr>
              <a:r>
                <a:rPr lang="en-US" sz="3000">
                  <a:solidFill>
                    <a:srgbClr val="000000"/>
                  </a:solidFill>
                  <a:latin typeface="Poppins"/>
                  <a:ea typeface="Poppins"/>
                  <a:cs typeface="Poppins"/>
                  <a:sym typeface="Poppins"/>
                </a:rPr>
                <a:t>Food donated is in too small of quantities</a:t>
              </a:r>
            </a:p>
            <a:p>
              <a:pPr algn="l" marL="850106" indent="-425053" lvl="1">
                <a:lnSpc>
                  <a:spcPts val="3402"/>
                </a:lnSpc>
              </a:pPr>
            </a:p>
            <a:p>
              <a:pPr algn="l" marL="809625" indent="-404812" lvl="1">
                <a:lnSpc>
                  <a:spcPts val="3240"/>
                </a:lnSpc>
                <a:buFont typeface="Arial"/>
                <a:buChar char="•"/>
              </a:pPr>
              <a:r>
                <a:rPr lang="en-US" sz="3000">
                  <a:solidFill>
                    <a:srgbClr val="000000"/>
                  </a:solidFill>
                  <a:latin typeface="Poppins"/>
                  <a:ea typeface="Poppins"/>
                  <a:cs typeface="Poppins"/>
                  <a:sym typeface="Poppins"/>
                </a:rPr>
                <a:t>Types of food are unwanted to serve certain types of nonprofit clients</a:t>
              </a:r>
            </a:p>
          </p:txBody>
        </p:sp>
      </p:grpSp>
      <p:grpSp>
        <p:nvGrpSpPr>
          <p:cNvPr name="Group 10" id="10"/>
          <p:cNvGrpSpPr/>
          <p:nvPr/>
        </p:nvGrpSpPr>
        <p:grpSpPr>
          <a:xfrm rot="0">
            <a:off x="1651312" y="2029890"/>
            <a:ext cx="5045850" cy="3982898"/>
            <a:chOff x="0" y="0"/>
            <a:chExt cx="6727800" cy="5310530"/>
          </a:xfrm>
        </p:grpSpPr>
        <p:sp>
          <p:nvSpPr>
            <p:cNvPr name="Freeform 11" id="11"/>
            <p:cNvSpPr/>
            <p:nvPr/>
          </p:nvSpPr>
          <p:spPr>
            <a:xfrm flipH="false" flipV="false" rot="0">
              <a:off x="0" y="0"/>
              <a:ext cx="6727800" cy="5310531"/>
            </a:xfrm>
            <a:custGeom>
              <a:avLst/>
              <a:gdLst/>
              <a:ahLst/>
              <a:cxnLst/>
              <a:rect r="r" b="b" t="t" l="l"/>
              <a:pathLst>
                <a:path h="5310531" w="6727800">
                  <a:moveTo>
                    <a:pt x="0" y="0"/>
                  </a:moveTo>
                  <a:lnTo>
                    <a:pt x="6727800" y="0"/>
                  </a:lnTo>
                  <a:lnTo>
                    <a:pt x="6727800" y="5310531"/>
                  </a:lnTo>
                  <a:lnTo>
                    <a:pt x="0" y="5310531"/>
                  </a:lnTo>
                  <a:close/>
                </a:path>
              </a:pathLst>
            </a:custGeom>
            <a:solidFill>
              <a:srgbClr val="000000">
                <a:alpha val="0"/>
              </a:srgbClr>
            </a:solidFill>
          </p:spPr>
        </p:sp>
        <p:sp>
          <p:nvSpPr>
            <p:cNvPr name="TextBox 12" id="12"/>
            <p:cNvSpPr txBox="true"/>
            <p:nvPr/>
          </p:nvSpPr>
          <p:spPr>
            <a:xfrm>
              <a:off x="0" y="-66675"/>
              <a:ext cx="6727800" cy="5377205"/>
            </a:xfrm>
            <a:prstGeom prst="rect">
              <a:avLst/>
            </a:prstGeom>
          </p:spPr>
          <p:txBody>
            <a:bodyPr anchor="t" rtlCol="false" tIns="0" lIns="0" bIns="0" rIns="0"/>
            <a:lstStyle/>
            <a:p>
              <a:pPr algn="l">
                <a:lnSpc>
                  <a:spcPts val="8640"/>
                </a:lnSpc>
              </a:pPr>
              <a:r>
                <a:rPr lang="en-US" b="true" sz="7200">
                  <a:solidFill>
                    <a:srgbClr val="FFFFFF"/>
                  </a:solidFill>
                  <a:latin typeface="Poppins Bold"/>
                  <a:ea typeface="Poppins Bold"/>
                  <a:cs typeface="Poppins Bold"/>
                  <a:sym typeface="Poppins Bold"/>
                </a:rPr>
                <a:t>How does this help </a:t>
              </a:r>
              <a:r>
                <a:rPr lang="en-US" b="true" sz="7200">
                  <a:solidFill>
                    <a:srgbClr val="FFFFFF"/>
                  </a:solidFill>
                  <a:latin typeface="Poppins Bold"/>
                  <a:ea typeface="Poppins Bold"/>
                  <a:cs typeface="Poppins Bold"/>
                  <a:sym typeface="Poppins Bold"/>
                </a:rPr>
                <a:t>SB 1383?</a:t>
              </a:r>
            </a:p>
          </p:txBody>
        </p:sp>
      </p:grpSp>
      <p:sp>
        <p:nvSpPr>
          <p:cNvPr name="Freeform 13" id="13"/>
          <p:cNvSpPr/>
          <p:nvPr/>
        </p:nvSpPr>
        <p:spPr>
          <a:xfrm flipH="false" flipV="false" rot="0">
            <a:off x="910050" y="668288"/>
            <a:ext cx="2224146" cy="540450"/>
          </a:xfrm>
          <a:custGeom>
            <a:avLst/>
            <a:gdLst/>
            <a:ahLst/>
            <a:cxnLst/>
            <a:rect r="r" b="b" t="t" l="l"/>
            <a:pathLst>
              <a:path h="540450" w="2224146">
                <a:moveTo>
                  <a:pt x="0" y="0"/>
                </a:moveTo>
                <a:lnTo>
                  <a:pt x="2224146" y="0"/>
                </a:lnTo>
                <a:lnTo>
                  <a:pt x="2224146" y="540450"/>
                </a:lnTo>
                <a:lnTo>
                  <a:pt x="0" y="540450"/>
                </a:lnTo>
                <a:lnTo>
                  <a:pt x="0" y="0"/>
                </a:lnTo>
                <a:close/>
              </a:path>
            </a:pathLst>
          </a:custGeom>
          <a:blipFill>
            <a:blip r:embed="rId3"/>
            <a:stretch>
              <a:fillRect l="0" t="0" r="0" b="0"/>
            </a:stretch>
          </a:blipFill>
        </p:spPr>
      </p:sp>
      <p:sp>
        <p:nvSpPr>
          <p:cNvPr name="AutoShape 14" id="14"/>
          <p:cNvSpPr/>
          <p:nvPr/>
        </p:nvSpPr>
        <p:spPr>
          <a:xfrm>
            <a:off x="1579819" y="5803425"/>
            <a:ext cx="4432612" cy="42862"/>
          </a:xfrm>
          <a:prstGeom prst="line">
            <a:avLst/>
          </a:prstGeom>
          <a:ln cap="rnd" w="19050">
            <a:solidFill>
              <a:srgbClr val="EDCA4F"/>
            </a:solidFill>
            <a:prstDash val="solid"/>
            <a:headEnd type="none" len="sm" w="sm"/>
            <a:tailEnd type="none" len="sm" w="sm"/>
          </a:ln>
        </p:spPr>
      </p:sp>
      <p:grpSp>
        <p:nvGrpSpPr>
          <p:cNvPr name="Group 15" id="15"/>
          <p:cNvGrpSpPr/>
          <p:nvPr/>
        </p:nvGrpSpPr>
        <p:grpSpPr>
          <a:xfrm rot="0">
            <a:off x="7416562" y="6954900"/>
            <a:ext cx="9256050" cy="2785500"/>
            <a:chOff x="0" y="0"/>
            <a:chExt cx="12341400" cy="3714000"/>
          </a:xfrm>
        </p:grpSpPr>
        <p:sp>
          <p:nvSpPr>
            <p:cNvPr name="Freeform 16" id="16"/>
            <p:cNvSpPr/>
            <p:nvPr/>
          </p:nvSpPr>
          <p:spPr>
            <a:xfrm flipH="false" flipV="false" rot="0">
              <a:off x="0" y="0"/>
              <a:ext cx="12341352" cy="3713988"/>
            </a:xfrm>
            <a:custGeom>
              <a:avLst/>
              <a:gdLst/>
              <a:ahLst/>
              <a:cxnLst/>
              <a:rect r="r" b="b" t="t" l="l"/>
              <a:pathLst>
                <a:path h="3713988" w="12341352">
                  <a:moveTo>
                    <a:pt x="0" y="1856994"/>
                  </a:moveTo>
                  <a:cubicBezTo>
                    <a:pt x="0" y="831469"/>
                    <a:pt x="831469" y="0"/>
                    <a:pt x="1856994" y="0"/>
                  </a:cubicBezTo>
                  <a:lnTo>
                    <a:pt x="10484358" y="0"/>
                  </a:lnTo>
                  <a:cubicBezTo>
                    <a:pt x="11510010" y="0"/>
                    <a:pt x="12341352" y="831469"/>
                    <a:pt x="12341352" y="1856994"/>
                  </a:cubicBezTo>
                  <a:cubicBezTo>
                    <a:pt x="12341352" y="2882519"/>
                    <a:pt x="11510010" y="3713988"/>
                    <a:pt x="10484358" y="3713988"/>
                  </a:cubicBezTo>
                  <a:lnTo>
                    <a:pt x="1856994" y="3713988"/>
                  </a:lnTo>
                  <a:cubicBezTo>
                    <a:pt x="831469" y="3713988"/>
                    <a:pt x="0" y="2882646"/>
                    <a:pt x="0" y="1856994"/>
                  </a:cubicBezTo>
                  <a:close/>
                </a:path>
              </a:pathLst>
            </a:custGeom>
            <a:solidFill>
              <a:srgbClr val="EDF6F3"/>
            </a:solidFill>
          </p:spPr>
        </p:sp>
      </p:grpSp>
      <p:grpSp>
        <p:nvGrpSpPr>
          <p:cNvPr name="Group 17" id="17"/>
          <p:cNvGrpSpPr/>
          <p:nvPr/>
        </p:nvGrpSpPr>
        <p:grpSpPr>
          <a:xfrm rot="0">
            <a:off x="7756275" y="7239300"/>
            <a:ext cx="4249800" cy="2216700"/>
            <a:chOff x="0" y="0"/>
            <a:chExt cx="5666400" cy="2955600"/>
          </a:xfrm>
        </p:grpSpPr>
        <p:sp>
          <p:nvSpPr>
            <p:cNvPr name="Freeform 18" id="18"/>
            <p:cNvSpPr/>
            <p:nvPr/>
          </p:nvSpPr>
          <p:spPr>
            <a:xfrm flipH="false" flipV="false" rot="0">
              <a:off x="0" y="0"/>
              <a:ext cx="5666359" cy="2955544"/>
            </a:xfrm>
            <a:custGeom>
              <a:avLst/>
              <a:gdLst/>
              <a:ahLst/>
              <a:cxnLst/>
              <a:rect r="r" b="b" t="t" l="l"/>
              <a:pathLst>
                <a:path h="2955544" w="5666359">
                  <a:moveTo>
                    <a:pt x="0" y="1477772"/>
                  </a:moveTo>
                  <a:cubicBezTo>
                    <a:pt x="0" y="661670"/>
                    <a:pt x="661670" y="0"/>
                    <a:pt x="1477772" y="0"/>
                  </a:cubicBezTo>
                  <a:lnTo>
                    <a:pt x="4188587" y="0"/>
                  </a:lnTo>
                  <a:cubicBezTo>
                    <a:pt x="5004816" y="0"/>
                    <a:pt x="5666359" y="661670"/>
                    <a:pt x="5666359" y="1477772"/>
                  </a:cubicBezTo>
                  <a:cubicBezTo>
                    <a:pt x="5666359" y="2293874"/>
                    <a:pt x="5004689" y="2955544"/>
                    <a:pt x="4188587" y="2955544"/>
                  </a:cubicBezTo>
                  <a:lnTo>
                    <a:pt x="1477772" y="2955544"/>
                  </a:lnTo>
                  <a:cubicBezTo>
                    <a:pt x="661670" y="2955544"/>
                    <a:pt x="0" y="2294001"/>
                    <a:pt x="0" y="1477772"/>
                  </a:cubicBezTo>
                  <a:close/>
                </a:path>
              </a:pathLst>
            </a:custGeom>
            <a:solidFill>
              <a:srgbClr val="FFFFFF"/>
            </a:solidFill>
          </p:spPr>
        </p:sp>
      </p:grpSp>
      <p:grpSp>
        <p:nvGrpSpPr>
          <p:cNvPr name="Group 19" id="19"/>
          <p:cNvGrpSpPr/>
          <p:nvPr/>
        </p:nvGrpSpPr>
        <p:grpSpPr>
          <a:xfrm rot="0">
            <a:off x="12595203" y="7492200"/>
            <a:ext cx="3503026" cy="879750"/>
            <a:chOff x="0" y="0"/>
            <a:chExt cx="4670702" cy="1173000"/>
          </a:xfrm>
        </p:grpSpPr>
        <p:sp>
          <p:nvSpPr>
            <p:cNvPr name="Freeform 20" id="20"/>
            <p:cNvSpPr/>
            <p:nvPr/>
          </p:nvSpPr>
          <p:spPr>
            <a:xfrm flipH="false" flipV="false" rot="0">
              <a:off x="0" y="0"/>
              <a:ext cx="4670702" cy="1173000"/>
            </a:xfrm>
            <a:custGeom>
              <a:avLst/>
              <a:gdLst/>
              <a:ahLst/>
              <a:cxnLst/>
              <a:rect r="r" b="b" t="t" l="l"/>
              <a:pathLst>
                <a:path h="1173000" w="4670702">
                  <a:moveTo>
                    <a:pt x="0" y="0"/>
                  </a:moveTo>
                  <a:lnTo>
                    <a:pt x="4670702" y="0"/>
                  </a:lnTo>
                  <a:lnTo>
                    <a:pt x="4670702" y="1173000"/>
                  </a:lnTo>
                  <a:lnTo>
                    <a:pt x="0" y="1173000"/>
                  </a:lnTo>
                  <a:close/>
                </a:path>
              </a:pathLst>
            </a:custGeom>
            <a:solidFill>
              <a:srgbClr val="000000">
                <a:alpha val="0"/>
              </a:srgbClr>
            </a:solidFill>
          </p:spPr>
        </p:sp>
        <p:sp>
          <p:nvSpPr>
            <p:cNvPr name="TextBox 21" id="21"/>
            <p:cNvSpPr txBox="true"/>
            <p:nvPr/>
          </p:nvSpPr>
          <p:spPr>
            <a:xfrm>
              <a:off x="0" y="9525"/>
              <a:ext cx="4670702" cy="1163475"/>
            </a:xfrm>
            <a:prstGeom prst="rect">
              <a:avLst/>
            </a:prstGeom>
          </p:spPr>
          <p:txBody>
            <a:bodyPr anchor="t" rtlCol="false" tIns="0" lIns="0" bIns="0" rIns="0"/>
            <a:lstStyle/>
            <a:p>
              <a:pPr algn="l">
                <a:lnSpc>
                  <a:spcPts val="4698"/>
                </a:lnSpc>
              </a:pPr>
              <a:r>
                <a:rPr lang="en-US" b="true" sz="4350">
                  <a:solidFill>
                    <a:srgbClr val="027D5A"/>
                  </a:solidFill>
                  <a:latin typeface="Poppins Bold"/>
                  <a:ea typeface="Poppins Bold"/>
                  <a:cs typeface="Poppins Bold"/>
                  <a:sym typeface="Poppins Bold"/>
                </a:rPr>
                <a:t>1 in 5</a:t>
              </a:r>
            </a:p>
          </p:txBody>
        </p:sp>
      </p:grpSp>
      <p:grpSp>
        <p:nvGrpSpPr>
          <p:cNvPr name="Group 22" id="22"/>
          <p:cNvGrpSpPr/>
          <p:nvPr/>
        </p:nvGrpSpPr>
        <p:grpSpPr>
          <a:xfrm rot="0">
            <a:off x="12595203" y="8371950"/>
            <a:ext cx="3503026" cy="1080440"/>
            <a:chOff x="0" y="0"/>
            <a:chExt cx="4670702" cy="1440586"/>
          </a:xfrm>
        </p:grpSpPr>
        <p:sp>
          <p:nvSpPr>
            <p:cNvPr name="Freeform 23" id="23"/>
            <p:cNvSpPr/>
            <p:nvPr/>
          </p:nvSpPr>
          <p:spPr>
            <a:xfrm flipH="false" flipV="false" rot="0">
              <a:off x="0" y="0"/>
              <a:ext cx="4670702" cy="1440586"/>
            </a:xfrm>
            <a:custGeom>
              <a:avLst/>
              <a:gdLst/>
              <a:ahLst/>
              <a:cxnLst/>
              <a:rect r="r" b="b" t="t" l="l"/>
              <a:pathLst>
                <a:path h="1440586" w="4670702">
                  <a:moveTo>
                    <a:pt x="0" y="0"/>
                  </a:moveTo>
                  <a:lnTo>
                    <a:pt x="4670702" y="0"/>
                  </a:lnTo>
                  <a:lnTo>
                    <a:pt x="4670702" y="1440586"/>
                  </a:lnTo>
                  <a:lnTo>
                    <a:pt x="0" y="1440586"/>
                  </a:lnTo>
                  <a:close/>
                </a:path>
              </a:pathLst>
            </a:custGeom>
            <a:solidFill>
              <a:srgbClr val="000000">
                <a:alpha val="0"/>
              </a:srgbClr>
            </a:solidFill>
          </p:spPr>
        </p:sp>
        <p:sp>
          <p:nvSpPr>
            <p:cNvPr name="TextBox 24" id="24"/>
            <p:cNvSpPr txBox="true"/>
            <p:nvPr/>
          </p:nvSpPr>
          <p:spPr>
            <a:xfrm>
              <a:off x="0" y="-28575"/>
              <a:ext cx="4670702" cy="1469161"/>
            </a:xfrm>
            <a:prstGeom prst="rect">
              <a:avLst/>
            </a:prstGeom>
          </p:spPr>
          <p:txBody>
            <a:bodyPr anchor="t" rtlCol="false" tIns="0" lIns="0" bIns="0" rIns="0"/>
            <a:lstStyle/>
            <a:p>
              <a:pPr algn="l">
                <a:lnSpc>
                  <a:spcPts val="3240"/>
                </a:lnSpc>
              </a:pPr>
              <a:r>
                <a:rPr lang="en-US" b="true" sz="2700">
                  <a:solidFill>
                    <a:srgbClr val="23262D"/>
                  </a:solidFill>
                  <a:latin typeface="Poppins Medium"/>
                  <a:ea typeface="Poppins Medium"/>
                  <a:cs typeface="Poppins Medium"/>
                  <a:sym typeface="Poppins Medium"/>
                </a:rPr>
                <a:t>Californians are</a:t>
              </a:r>
            </a:p>
            <a:p>
              <a:pPr algn="l">
                <a:lnSpc>
                  <a:spcPts val="3240"/>
                </a:lnSpc>
              </a:pPr>
              <a:r>
                <a:rPr lang="en-US" sz="2700">
                  <a:solidFill>
                    <a:srgbClr val="23262D"/>
                  </a:solidFill>
                  <a:latin typeface="Poppins"/>
                  <a:ea typeface="Poppins"/>
                  <a:cs typeface="Poppins"/>
                  <a:sym typeface="Poppins"/>
                </a:rPr>
                <a:t>Food insecure</a:t>
              </a:r>
            </a:p>
          </p:txBody>
        </p:sp>
      </p:grpSp>
      <p:sp>
        <p:nvSpPr>
          <p:cNvPr name="Freeform 25" id="25"/>
          <p:cNvSpPr/>
          <p:nvPr/>
        </p:nvSpPr>
        <p:spPr>
          <a:xfrm flipH="false" flipV="false" rot="0">
            <a:off x="10134393" y="7608243"/>
            <a:ext cx="1478964" cy="1479025"/>
          </a:xfrm>
          <a:custGeom>
            <a:avLst/>
            <a:gdLst/>
            <a:ahLst/>
            <a:cxnLst/>
            <a:rect r="r" b="b" t="t" l="l"/>
            <a:pathLst>
              <a:path h="1479025" w="1478964">
                <a:moveTo>
                  <a:pt x="0" y="0"/>
                </a:moveTo>
                <a:lnTo>
                  <a:pt x="1478964" y="0"/>
                </a:lnTo>
                <a:lnTo>
                  <a:pt x="1478964" y="1479025"/>
                </a:lnTo>
                <a:lnTo>
                  <a:pt x="0" y="1479025"/>
                </a:lnTo>
                <a:lnTo>
                  <a:pt x="0" y="0"/>
                </a:lnTo>
                <a:close/>
              </a:path>
            </a:pathLst>
          </a:custGeom>
          <a:blipFill>
            <a:blip r:embed="rId4"/>
            <a:stretch>
              <a:fillRect l="0" t="0" r="-4" b="0"/>
            </a:stretch>
          </a:blipFill>
        </p:spPr>
      </p:sp>
      <p:sp>
        <p:nvSpPr>
          <p:cNvPr name="Freeform 26" id="26"/>
          <p:cNvSpPr/>
          <p:nvPr/>
        </p:nvSpPr>
        <p:spPr>
          <a:xfrm flipH="false" flipV="false" rot="0">
            <a:off x="8362788" y="7608032"/>
            <a:ext cx="641386" cy="641392"/>
          </a:xfrm>
          <a:custGeom>
            <a:avLst/>
            <a:gdLst/>
            <a:ahLst/>
            <a:cxnLst/>
            <a:rect r="r" b="b" t="t" l="l"/>
            <a:pathLst>
              <a:path h="641392" w="641386">
                <a:moveTo>
                  <a:pt x="0" y="0"/>
                </a:moveTo>
                <a:lnTo>
                  <a:pt x="641386" y="0"/>
                </a:lnTo>
                <a:lnTo>
                  <a:pt x="641386" y="641391"/>
                </a:lnTo>
                <a:lnTo>
                  <a:pt x="0" y="641391"/>
                </a:lnTo>
                <a:lnTo>
                  <a:pt x="0" y="0"/>
                </a:lnTo>
                <a:close/>
              </a:path>
            </a:pathLst>
          </a:custGeom>
          <a:blipFill>
            <a:blip r:embed="rId5"/>
            <a:stretch>
              <a:fillRect l="0" t="0" r="0" b="0"/>
            </a:stretch>
          </a:blipFill>
        </p:spPr>
      </p:sp>
      <p:sp>
        <p:nvSpPr>
          <p:cNvPr name="Freeform 27" id="27"/>
          <p:cNvSpPr/>
          <p:nvPr/>
        </p:nvSpPr>
        <p:spPr>
          <a:xfrm flipH="false" flipV="false" rot="0">
            <a:off x="8362788" y="8445602"/>
            <a:ext cx="641386" cy="641392"/>
          </a:xfrm>
          <a:custGeom>
            <a:avLst/>
            <a:gdLst/>
            <a:ahLst/>
            <a:cxnLst/>
            <a:rect r="r" b="b" t="t" l="l"/>
            <a:pathLst>
              <a:path h="641392" w="641386">
                <a:moveTo>
                  <a:pt x="0" y="0"/>
                </a:moveTo>
                <a:lnTo>
                  <a:pt x="641386" y="0"/>
                </a:lnTo>
                <a:lnTo>
                  <a:pt x="641386" y="641392"/>
                </a:lnTo>
                <a:lnTo>
                  <a:pt x="0" y="641392"/>
                </a:lnTo>
                <a:lnTo>
                  <a:pt x="0" y="0"/>
                </a:lnTo>
                <a:close/>
              </a:path>
            </a:pathLst>
          </a:custGeom>
          <a:blipFill>
            <a:blip r:embed="rId5"/>
            <a:stretch>
              <a:fillRect l="0" t="0" r="0" b="0"/>
            </a:stretch>
          </a:blipFill>
        </p:spPr>
      </p:sp>
      <p:sp>
        <p:nvSpPr>
          <p:cNvPr name="Freeform 28" id="28"/>
          <p:cNvSpPr/>
          <p:nvPr/>
        </p:nvSpPr>
        <p:spPr>
          <a:xfrm flipH="false" flipV="false" rot="0">
            <a:off x="9230375" y="7608032"/>
            <a:ext cx="641386" cy="641392"/>
          </a:xfrm>
          <a:custGeom>
            <a:avLst/>
            <a:gdLst/>
            <a:ahLst/>
            <a:cxnLst/>
            <a:rect r="r" b="b" t="t" l="l"/>
            <a:pathLst>
              <a:path h="641392" w="641386">
                <a:moveTo>
                  <a:pt x="0" y="0"/>
                </a:moveTo>
                <a:lnTo>
                  <a:pt x="641386" y="0"/>
                </a:lnTo>
                <a:lnTo>
                  <a:pt x="641386" y="641391"/>
                </a:lnTo>
                <a:lnTo>
                  <a:pt x="0" y="641391"/>
                </a:lnTo>
                <a:lnTo>
                  <a:pt x="0" y="0"/>
                </a:lnTo>
                <a:close/>
              </a:path>
            </a:pathLst>
          </a:custGeom>
          <a:blipFill>
            <a:blip r:embed="rId5"/>
            <a:stretch>
              <a:fillRect l="0" t="0" r="0" b="0"/>
            </a:stretch>
          </a:blipFill>
        </p:spPr>
      </p:sp>
      <p:sp>
        <p:nvSpPr>
          <p:cNvPr name="Freeform 29" id="29"/>
          <p:cNvSpPr/>
          <p:nvPr/>
        </p:nvSpPr>
        <p:spPr>
          <a:xfrm flipH="false" flipV="false" rot="0">
            <a:off x="9230375" y="8445602"/>
            <a:ext cx="641386" cy="641392"/>
          </a:xfrm>
          <a:custGeom>
            <a:avLst/>
            <a:gdLst/>
            <a:ahLst/>
            <a:cxnLst/>
            <a:rect r="r" b="b" t="t" l="l"/>
            <a:pathLst>
              <a:path h="641392" w="641386">
                <a:moveTo>
                  <a:pt x="0" y="0"/>
                </a:moveTo>
                <a:lnTo>
                  <a:pt x="641386" y="0"/>
                </a:lnTo>
                <a:lnTo>
                  <a:pt x="641386" y="641392"/>
                </a:lnTo>
                <a:lnTo>
                  <a:pt x="0" y="641392"/>
                </a:lnTo>
                <a:lnTo>
                  <a:pt x="0" y="0"/>
                </a:lnTo>
                <a:close/>
              </a:path>
            </a:pathLst>
          </a:custGeom>
          <a:blipFill>
            <a:blip r:embed="rId5"/>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529382" y="3783019"/>
            <a:ext cx="5229338" cy="5976788"/>
            <a:chOff x="0" y="0"/>
            <a:chExt cx="6972450" cy="7969050"/>
          </a:xfrm>
        </p:grpSpPr>
        <p:sp>
          <p:nvSpPr>
            <p:cNvPr name="Freeform 3" id="3"/>
            <p:cNvSpPr/>
            <p:nvPr/>
          </p:nvSpPr>
          <p:spPr>
            <a:xfrm flipH="false" flipV="false" rot="0">
              <a:off x="9525" y="9525"/>
              <a:ext cx="6953377" cy="7949946"/>
            </a:xfrm>
            <a:custGeom>
              <a:avLst/>
              <a:gdLst/>
              <a:ahLst/>
              <a:cxnLst/>
              <a:rect r="r" b="b" t="t" l="l"/>
              <a:pathLst>
                <a:path h="7949946" w="6953377">
                  <a:moveTo>
                    <a:pt x="0" y="446913"/>
                  </a:moveTo>
                  <a:cubicBezTo>
                    <a:pt x="0" y="200025"/>
                    <a:pt x="200025" y="0"/>
                    <a:pt x="446786" y="0"/>
                  </a:cubicBezTo>
                  <a:lnTo>
                    <a:pt x="6506591" y="0"/>
                  </a:lnTo>
                  <a:cubicBezTo>
                    <a:pt x="6753352" y="0"/>
                    <a:pt x="6953377" y="200025"/>
                    <a:pt x="6953377" y="446913"/>
                  </a:cubicBezTo>
                  <a:lnTo>
                    <a:pt x="6953377" y="7503033"/>
                  </a:lnTo>
                  <a:cubicBezTo>
                    <a:pt x="6953377" y="7749794"/>
                    <a:pt x="6753352" y="7949946"/>
                    <a:pt x="6506591" y="7949946"/>
                  </a:cubicBezTo>
                  <a:lnTo>
                    <a:pt x="446786" y="7949946"/>
                  </a:lnTo>
                  <a:cubicBezTo>
                    <a:pt x="200025" y="7949946"/>
                    <a:pt x="0" y="7749921"/>
                    <a:pt x="0" y="7503033"/>
                  </a:cubicBezTo>
                  <a:close/>
                </a:path>
              </a:pathLst>
            </a:custGeom>
            <a:solidFill>
              <a:srgbClr val="E9F1EE"/>
            </a:solidFill>
          </p:spPr>
        </p:sp>
        <p:sp>
          <p:nvSpPr>
            <p:cNvPr name="Freeform 4" id="4"/>
            <p:cNvSpPr/>
            <p:nvPr/>
          </p:nvSpPr>
          <p:spPr>
            <a:xfrm flipH="false" flipV="false" rot="0">
              <a:off x="0" y="0"/>
              <a:ext cx="6972427" cy="7968996"/>
            </a:xfrm>
            <a:custGeom>
              <a:avLst/>
              <a:gdLst/>
              <a:ahLst/>
              <a:cxnLst/>
              <a:rect r="r" b="b" t="t" l="l"/>
              <a:pathLst>
                <a:path h="7968996" w="6972427">
                  <a:moveTo>
                    <a:pt x="0" y="456438"/>
                  </a:moveTo>
                  <a:cubicBezTo>
                    <a:pt x="0" y="204343"/>
                    <a:pt x="204343" y="0"/>
                    <a:pt x="456311" y="0"/>
                  </a:cubicBezTo>
                  <a:lnTo>
                    <a:pt x="6516116" y="0"/>
                  </a:lnTo>
                  <a:lnTo>
                    <a:pt x="6516116" y="9525"/>
                  </a:lnTo>
                  <a:lnTo>
                    <a:pt x="6516116" y="0"/>
                  </a:lnTo>
                  <a:cubicBezTo>
                    <a:pt x="6768085" y="0"/>
                    <a:pt x="6972427" y="204343"/>
                    <a:pt x="6972427" y="456438"/>
                  </a:cubicBezTo>
                  <a:lnTo>
                    <a:pt x="6962902" y="456438"/>
                  </a:lnTo>
                  <a:lnTo>
                    <a:pt x="6972427" y="456438"/>
                  </a:lnTo>
                  <a:lnTo>
                    <a:pt x="6972427" y="7512558"/>
                  </a:lnTo>
                  <a:lnTo>
                    <a:pt x="6962902" y="7512558"/>
                  </a:lnTo>
                  <a:lnTo>
                    <a:pt x="6972427" y="7512558"/>
                  </a:lnTo>
                  <a:cubicBezTo>
                    <a:pt x="6972427" y="7764652"/>
                    <a:pt x="6768085" y="7968996"/>
                    <a:pt x="6516116" y="7968996"/>
                  </a:cubicBezTo>
                  <a:lnTo>
                    <a:pt x="6516116" y="7959471"/>
                  </a:lnTo>
                  <a:lnTo>
                    <a:pt x="6516116" y="7968996"/>
                  </a:lnTo>
                  <a:lnTo>
                    <a:pt x="456311" y="7968996"/>
                  </a:lnTo>
                  <a:lnTo>
                    <a:pt x="456311" y="7959471"/>
                  </a:lnTo>
                  <a:lnTo>
                    <a:pt x="456311" y="7968996"/>
                  </a:lnTo>
                  <a:cubicBezTo>
                    <a:pt x="204343" y="7968996"/>
                    <a:pt x="0" y="7764653"/>
                    <a:pt x="0" y="7512558"/>
                  </a:cubicBezTo>
                  <a:lnTo>
                    <a:pt x="0" y="456438"/>
                  </a:lnTo>
                  <a:lnTo>
                    <a:pt x="9525" y="456438"/>
                  </a:lnTo>
                  <a:lnTo>
                    <a:pt x="0" y="456438"/>
                  </a:lnTo>
                  <a:moveTo>
                    <a:pt x="19050" y="456438"/>
                  </a:moveTo>
                  <a:lnTo>
                    <a:pt x="19050" y="7512558"/>
                  </a:lnTo>
                  <a:lnTo>
                    <a:pt x="9525" y="7512558"/>
                  </a:lnTo>
                  <a:lnTo>
                    <a:pt x="19050" y="7512558"/>
                  </a:lnTo>
                  <a:cubicBezTo>
                    <a:pt x="19050" y="7754112"/>
                    <a:pt x="214757" y="7949946"/>
                    <a:pt x="456311" y="7949946"/>
                  </a:cubicBezTo>
                  <a:lnTo>
                    <a:pt x="6516116" y="7949946"/>
                  </a:lnTo>
                  <a:cubicBezTo>
                    <a:pt x="6757543" y="7949946"/>
                    <a:pt x="6953377" y="7754112"/>
                    <a:pt x="6953377" y="7512558"/>
                  </a:cubicBezTo>
                  <a:lnTo>
                    <a:pt x="6953377" y="456438"/>
                  </a:lnTo>
                  <a:cubicBezTo>
                    <a:pt x="6953377" y="214884"/>
                    <a:pt x="6757670" y="19050"/>
                    <a:pt x="6516116" y="19050"/>
                  </a:cubicBezTo>
                  <a:lnTo>
                    <a:pt x="456311" y="19050"/>
                  </a:lnTo>
                  <a:lnTo>
                    <a:pt x="456311" y="9525"/>
                  </a:lnTo>
                  <a:lnTo>
                    <a:pt x="456311" y="19050"/>
                  </a:lnTo>
                  <a:cubicBezTo>
                    <a:pt x="214757" y="19050"/>
                    <a:pt x="19050" y="214884"/>
                    <a:pt x="19050" y="456438"/>
                  </a:cubicBezTo>
                  <a:close/>
                </a:path>
              </a:pathLst>
            </a:custGeom>
            <a:solidFill>
              <a:srgbClr val="E9F1EE"/>
            </a:solidFill>
          </p:spPr>
        </p:sp>
      </p:grpSp>
      <p:grpSp>
        <p:nvGrpSpPr>
          <p:cNvPr name="Group 5" id="5"/>
          <p:cNvGrpSpPr/>
          <p:nvPr/>
        </p:nvGrpSpPr>
        <p:grpSpPr>
          <a:xfrm rot="0">
            <a:off x="12144695" y="3783019"/>
            <a:ext cx="5229338" cy="5976788"/>
            <a:chOff x="0" y="0"/>
            <a:chExt cx="6972450" cy="7969050"/>
          </a:xfrm>
        </p:grpSpPr>
        <p:sp>
          <p:nvSpPr>
            <p:cNvPr name="Freeform 6" id="6"/>
            <p:cNvSpPr/>
            <p:nvPr/>
          </p:nvSpPr>
          <p:spPr>
            <a:xfrm flipH="false" flipV="false" rot="0">
              <a:off x="9525" y="9525"/>
              <a:ext cx="6953377" cy="7949946"/>
            </a:xfrm>
            <a:custGeom>
              <a:avLst/>
              <a:gdLst/>
              <a:ahLst/>
              <a:cxnLst/>
              <a:rect r="r" b="b" t="t" l="l"/>
              <a:pathLst>
                <a:path h="7949946" w="6953377">
                  <a:moveTo>
                    <a:pt x="0" y="446913"/>
                  </a:moveTo>
                  <a:cubicBezTo>
                    <a:pt x="0" y="200025"/>
                    <a:pt x="200025" y="0"/>
                    <a:pt x="446786" y="0"/>
                  </a:cubicBezTo>
                  <a:lnTo>
                    <a:pt x="6506591" y="0"/>
                  </a:lnTo>
                  <a:cubicBezTo>
                    <a:pt x="6753352" y="0"/>
                    <a:pt x="6953377" y="200025"/>
                    <a:pt x="6953377" y="446913"/>
                  </a:cubicBezTo>
                  <a:lnTo>
                    <a:pt x="6953377" y="7503033"/>
                  </a:lnTo>
                  <a:cubicBezTo>
                    <a:pt x="6953377" y="7749794"/>
                    <a:pt x="6753352" y="7949946"/>
                    <a:pt x="6506591" y="7949946"/>
                  </a:cubicBezTo>
                  <a:lnTo>
                    <a:pt x="446786" y="7949946"/>
                  </a:lnTo>
                  <a:cubicBezTo>
                    <a:pt x="200025" y="7949946"/>
                    <a:pt x="0" y="7749921"/>
                    <a:pt x="0" y="7503033"/>
                  </a:cubicBezTo>
                  <a:close/>
                </a:path>
              </a:pathLst>
            </a:custGeom>
            <a:solidFill>
              <a:srgbClr val="E9F1EE"/>
            </a:solidFill>
          </p:spPr>
        </p:sp>
        <p:sp>
          <p:nvSpPr>
            <p:cNvPr name="Freeform 7" id="7"/>
            <p:cNvSpPr/>
            <p:nvPr/>
          </p:nvSpPr>
          <p:spPr>
            <a:xfrm flipH="false" flipV="false" rot="0">
              <a:off x="0" y="0"/>
              <a:ext cx="6972427" cy="7968996"/>
            </a:xfrm>
            <a:custGeom>
              <a:avLst/>
              <a:gdLst/>
              <a:ahLst/>
              <a:cxnLst/>
              <a:rect r="r" b="b" t="t" l="l"/>
              <a:pathLst>
                <a:path h="7968996" w="6972427">
                  <a:moveTo>
                    <a:pt x="0" y="456438"/>
                  </a:moveTo>
                  <a:cubicBezTo>
                    <a:pt x="0" y="204343"/>
                    <a:pt x="204343" y="0"/>
                    <a:pt x="456311" y="0"/>
                  </a:cubicBezTo>
                  <a:lnTo>
                    <a:pt x="6516116" y="0"/>
                  </a:lnTo>
                  <a:lnTo>
                    <a:pt x="6516116" y="9525"/>
                  </a:lnTo>
                  <a:lnTo>
                    <a:pt x="6516116" y="0"/>
                  </a:lnTo>
                  <a:cubicBezTo>
                    <a:pt x="6768085" y="0"/>
                    <a:pt x="6972427" y="204343"/>
                    <a:pt x="6972427" y="456438"/>
                  </a:cubicBezTo>
                  <a:lnTo>
                    <a:pt x="6962902" y="456438"/>
                  </a:lnTo>
                  <a:lnTo>
                    <a:pt x="6972427" y="456438"/>
                  </a:lnTo>
                  <a:lnTo>
                    <a:pt x="6972427" y="7512558"/>
                  </a:lnTo>
                  <a:lnTo>
                    <a:pt x="6962902" y="7512558"/>
                  </a:lnTo>
                  <a:lnTo>
                    <a:pt x="6972427" y="7512558"/>
                  </a:lnTo>
                  <a:cubicBezTo>
                    <a:pt x="6972427" y="7764652"/>
                    <a:pt x="6768085" y="7968996"/>
                    <a:pt x="6516116" y="7968996"/>
                  </a:cubicBezTo>
                  <a:lnTo>
                    <a:pt x="6516116" y="7959471"/>
                  </a:lnTo>
                  <a:lnTo>
                    <a:pt x="6516116" y="7968996"/>
                  </a:lnTo>
                  <a:lnTo>
                    <a:pt x="456311" y="7968996"/>
                  </a:lnTo>
                  <a:lnTo>
                    <a:pt x="456311" y="7959471"/>
                  </a:lnTo>
                  <a:lnTo>
                    <a:pt x="456311" y="7968996"/>
                  </a:lnTo>
                  <a:cubicBezTo>
                    <a:pt x="204343" y="7968996"/>
                    <a:pt x="0" y="7764653"/>
                    <a:pt x="0" y="7512558"/>
                  </a:cubicBezTo>
                  <a:lnTo>
                    <a:pt x="0" y="456438"/>
                  </a:lnTo>
                  <a:lnTo>
                    <a:pt x="9525" y="456438"/>
                  </a:lnTo>
                  <a:lnTo>
                    <a:pt x="0" y="456438"/>
                  </a:lnTo>
                  <a:moveTo>
                    <a:pt x="19050" y="456438"/>
                  </a:moveTo>
                  <a:lnTo>
                    <a:pt x="19050" y="7512558"/>
                  </a:lnTo>
                  <a:lnTo>
                    <a:pt x="9525" y="7512558"/>
                  </a:lnTo>
                  <a:lnTo>
                    <a:pt x="19050" y="7512558"/>
                  </a:lnTo>
                  <a:cubicBezTo>
                    <a:pt x="19050" y="7754112"/>
                    <a:pt x="214757" y="7949946"/>
                    <a:pt x="456311" y="7949946"/>
                  </a:cubicBezTo>
                  <a:lnTo>
                    <a:pt x="6516116" y="7949946"/>
                  </a:lnTo>
                  <a:cubicBezTo>
                    <a:pt x="6757543" y="7949946"/>
                    <a:pt x="6953377" y="7754112"/>
                    <a:pt x="6953377" y="7512558"/>
                  </a:cubicBezTo>
                  <a:lnTo>
                    <a:pt x="6953377" y="456438"/>
                  </a:lnTo>
                  <a:cubicBezTo>
                    <a:pt x="6953377" y="214884"/>
                    <a:pt x="6757670" y="19050"/>
                    <a:pt x="6516116" y="19050"/>
                  </a:cubicBezTo>
                  <a:lnTo>
                    <a:pt x="456311" y="19050"/>
                  </a:lnTo>
                  <a:lnTo>
                    <a:pt x="456311" y="9525"/>
                  </a:lnTo>
                  <a:lnTo>
                    <a:pt x="456311" y="19050"/>
                  </a:lnTo>
                  <a:cubicBezTo>
                    <a:pt x="214757" y="19050"/>
                    <a:pt x="19050" y="214884"/>
                    <a:pt x="19050" y="456438"/>
                  </a:cubicBezTo>
                  <a:close/>
                </a:path>
              </a:pathLst>
            </a:custGeom>
            <a:solidFill>
              <a:srgbClr val="E9F1EE"/>
            </a:solidFill>
          </p:spPr>
        </p:sp>
      </p:grpSp>
      <p:grpSp>
        <p:nvGrpSpPr>
          <p:cNvPr name="Group 8" id="8"/>
          <p:cNvGrpSpPr/>
          <p:nvPr/>
        </p:nvGrpSpPr>
        <p:grpSpPr>
          <a:xfrm rot="0">
            <a:off x="914081" y="3783019"/>
            <a:ext cx="5229338" cy="5976788"/>
            <a:chOff x="0" y="0"/>
            <a:chExt cx="6972450" cy="7969050"/>
          </a:xfrm>
        </p:grpSpPr>
        <p:sp>
          <p:nvSpPr>
            <p:cNvPr name="Freeform 9" id="9"/>
            <p:cNvSpPr/>
            <p:nvPr/>
          </p:nvSpPr>
          <p:spPr>
            <a:xfrm flipH="false" flipV="false" rot="0">
              <a:off x="9525" y="9525"/>
              <a:ext cx="6953377" cy="7949946"/>
            </a:xfrm>
            <a:custGeom>
              <a:avLst/>
              <a:gdLst/>
              <a:ahLst/>
              <a:cxnLst/>
              <a:rect r="r" b="b" t="t" l="l"/>
              <a:pathLst>
                <a:path h="7949946" w="6953377">
                  <a:moveTo>
                    <a:pt x="0" y="446913"/>
                  </a:moveTo>
                  <a:cubicBezTo>
                    <a:pt x="0" y="200025"/>
                    <a:pt x="200025" y="0"/>
                    <a:pt x="446786" y="0"/>
                  </a:cubicBezTo>
                  <a:lnTo>
                    <a:pt x="6506591" y="0"/>
                  </a:lnTo>
                  <a:cubicBezTo>
                    <a:pt x="6753352" y="0"/>
                    <a:pt x="6953377" y="200025"/>
                    <a:pt x="6953377" y="446913"/>
                  </a:cubicBezTo>
                  <a:lnTo>
                    <a:pt x="6953377" y="7503033"/>
                  </a:lnTo>
                  <a:cubicBezTo>
                    <a:pt x="6953377" y="7749794"/>
                    <a:pt x="6753352" y="7949946"/>
                    <a:pt x="6506591" y="7949946"/>
                  </a:cubicBezTo>
                  <a:lnTo>
                    <a:pt x="446786" y="7949946"/>
                  </a:lnTo>
                  <a:cubicBezTo>
                    <a:pt x="200025" y="7949946"/>
                    <a:pt x="0" y="7749921"/>
                    <a:pt x="0" y="7503033"/>
                  </a:cubicBezTo>
                  <a:close/>
                </a:path>
              </a:pathLst>
            </a:custGeom>
            <a:solidFill>
              <a:srgbClr val="E9F1EE"/>
            </a:solidFill>
          </p:spPr>
        </p:sp>
        <p:sp>
          <p:nvSpPr>
            <p:cNvPr name="Freeform 10" id="10"/>
            <p:cNvSpPr/>
            <p:nvPr/>
          </p:nvSpPr>
          <p:spPr>
            <a:xfrm flipH="false" flipV="false" rot="0">
              <a:off x="0" y="0"/>
              <a:ext cx="6972427" cy="7968996"/>
            </a:xfrm>
            <a:custGeom>
              <a:avLst/>
              <a:gdLst/>
              <a:ahLst/>
              <a:cxnLst/>
              <a:rect r="r" b="b" t="t" l="l"/>
              <a:pathLst>
                <a:path h="7968996" w="6972427">
                  <a:moveTo>
                    <a:pt x="0" y="456438"/>
                  </a:moveTo>
                  <a:cubicBezTo>
                    <a:pt x="0" y="204343"/>
                    <a:pt x="204343" y="0"/>
                    <a:pt x="456311" y="0"/>
                  </a:cubicBezTo>
                  <a:lnTo>
                    <a:pt x="6516116" y="0"/>
                  </a:lnTo>
                  <a:lnTo>
                    <a:pt x="6516116" y="9525"/>
                  </a:lnTo>
                  <a:lnTo>
                    <a:pt x="6516116" y="0"/>
                  </a:lnTo>
                  <a:cubicBezTo>
                    <a:pt x="6768085" y="0"/>
                    <a:pt x="6972427" y="204343"/>
                    <a:pt x="6972427" y="456438"/>
                  </a:cubicBezTo>
                  <a:lnTo>
                    <a:pt x="6962902" y="456438"/>
                  </a:lnTo>
                  <a:lnTo>
                    <a:pt x="6972427" y="456438"/>
                  </a:lnTo>
                  <a:lnTo>
                    <a:pt x="6972427" y="7512558"/>
                  </a:lnTo>
                  <a:lnTo>
                    <a:pt x="6962902" y="7512558"/>
                  </a:lnTo>
                  <a:lnTo>
                    <a:pt x="6972427" y="7512558"/>
                  </a:lnTo>
                  <a:cubicBezTo>
                    <a:pt x="6972427" y="7764652"/>
                    <a:pt x="6768085" y="7968996"/>
                    <a:pt x="6516116" y="7968996"/>
                  </a:cubicBezTo>
                  <a:lnTo>
                    <a:pt x="6516116" y="7959471"/>
                  </a:lnTo>
                  <a:lnTo>
                    <a:pt x="6516116" y="7968996"/>
                  </a:lnTo>
                  <a:lnTo>
                    <a:pt x="456311" y="7968996"/>
                  </a:lnTo>
                  <a:lnTo>
                    <a:pt x="456311" y="7959471"/>
                  </a:lnTo>
                  <a:lnTo>
                    <a:pt x="456311" y="7968996"/>
                  </a:lnTo>
                  <a:cubicBezTo>
                    <a:pt x="204343" y="7968996"/>
                    <a:pt x="0" y="7764653"/>
                    <a:pt x="0" y="7512558"/>
                  </a:cubicBezTo>
                  <a:lnTo>
                    <a:pt x="0" y="456438"/>
                  </a:lnTo>
                  <a:lnTo>
                    <a:pt x="9525" y="456438"/>
                  </a:lnTo>
                  <a:lnTo>
                    <a:pt x="0" y="456438"/>
                  </a:lnTo>
                  <a:moveTo>
                    <a:pt x="19050" y="456438"/>
                  </a:moveTo>
                  <a:lnTo>
                    <a:pt x="19050" y="7512558"/>
                  </a:lnTo>
                  <a:lnTo>
                    <a:pt x="9525" y="7512558"/>
                  </a:lnTo>
                  <a:lnTo>
                    <a:pt x="19050" y="7512558"/>
                  </a:lnTo>
                  <a:cubicBezTo>
                    <a:pt x="19050" y="7754112"/>
                    <a:pt x="214757" y="7949946"/>
                    <a:pt x="456311" y="7949946"/>
                  </a:cubicBezTo>
                  <a:lnTo>
                    <a:pt x="6516116" y="7949946"/>
                  </a:lnTo>
                  <a:cubicBezTo>
                    <a:pt x="6757543" y="7949946"/>
                    <a:pt x="6953377" y="7754112"/>
                    <a:pt x="6953377" y="7512558"/>
                  </a:cubicBezTo>
                  <a:lnTo>
                    <a:pt x="6953377" y="456438"/>
                  </a:lnTo>
                  <a:cubicBezTo>
                    <a:pt x="6953377" y="214884"/>
                    <a:pt x="6757670" y="19050"/>
                    <a:pt x="6516116" y="19050"/>
                  </a:cubicBezTo>
                  <a:lnTo>
                    <a:pt x="456311" y="19050"/>
                  </a:lnTo>
                  <a:lnTo>
                    <a:pt x="456311" y="9525"/>
                  </a:lnTo>
                  <a:lnTo>
                    <a:pt x="456311" y="19050"/>
                  </a:lnTo>
                  <a:cubicBezTo>
                    <a:pt x="214757" y="19050"/>
                    <a:pt x="19050" y="214884"/>
                    <a:pt x="19050" y="456438"/>
                  </a:cubicBezTo>
                  <a:close/>
                </a:path>
              </a:pathLst>
            </a:custGeom>
            <a:solidFill>
              <a:srgbClr val="E9F1EE"/>
            </a:solidFill>
          </p:spPr>
        </p:sp>
      </p:grpSp>
      <p:grpSp>
        <p:nvGrpSpPr>
          <p:cNvPr name="Group 11" id="11"/>
          <p:cNvGrpSpPr/>
          <p:nvPr/>
        </p:nvGrpSpPr>
        <p:grpSpPr>
          <a:xfrm rot="0">
            <a:off x="1580036" y="5072064"/>
            <a:ext cx="3897450" cy="1225296"/>
            <a:chOff x="0" y="0"/>
            <a:chExt cx="5196600" cy="1633728"/>
          </a:xfrm>
        </p:grpSpPr>
        <p:sp>
          <p:nvSpPr>
            <p:cNvPr name="Freeform 12" id="12"/>
            <p:cNvSpPr/>
            <p:nvPr/>
          </p:nvSpPr>
          <p:spPr>
            <a:xfrm flipH="false" flipV="false" rot="0">
              <a:off x="0" y="0"/>
              <a:ext cx="5196600" cy="1633728"/>
            </a:xfrm>
            <a:custGeom>
              <a:avLst/>
              <a:gdLst/>
              <a:ahLst/>
              <a:cxnLst/>
              <a:rect r="r" b="b" t="t" l="l"/>
              <a:pathLst>
                <a:path h="1633728" w="5196600">
                  <a:moveTo>
                    <a:pt x="0" y="0"/>
                  </a:moveTo>
                  <a:lnTo>
                    <a:pt x="5196600" y="0"/>
                  </a:lnTo>
                  <a:lnTo>
                    <a:pt x="5196600" y="1633728"/>
                  </a:lnTo>
                  <a:lnTo>
                    <a:pt x="0" y="1633728"/>
                  </a:lnTo>
                  <a:close/>
                </a:path>
              </a:pathLst>
            </a:custGeom>
            <a:solidFill>
              <a:srgbClr val="000000">
                <a:alpha val="0"/>
              </a:srgbClr>
            </a:solidFill>
          </p:spPr>
        </p:sp>
        <p:sp>
          <p:nvSpPr>
            <p:cNvPr name="TextBox 13" id="13"/>
            <p:cNvSpPr txBox="true"/>
            <p:nvPr/>
          </p:nvSpPr>
          <p:spPr>
            <a:xfrm>
              <a:off x="0" y="-47625"/>
              <a:ext cx="5196600" cy="1681353"/>
            </a:xfrm>
            <a:prstGeom prst="rect">
              <a:avLst/>
            </a:prstGeom>
          </p:spPr>
          <p:txBody>
            <a:bodyPr anchor="t" rtlCol="false" tIns="0" lIns="0" bIns="0" rIns="0"/>
            <a:lstStyle/>
            <a:p>
              <a:pPr algn="ctr">
                <a:lnSpc>
                  <a:spcPts val="3888"/>
                </a:lnSpc>
              </a:pPr>
              <a:r>
                <a:rPr lang="en-US" b="true" sz="3000">
                  <a:solidFill>
                    <a:srgbClr val="027D5A"/>
                  </a:solidFill>
                  <a:latin typeface="Poppins Bold"/>
                  <a:ea typeface="Poppins Bold"/>
                  <a:cs typeface="Poppins Bold"/>
                  <a:sym typeface="Poppins Bold"/>
                </a:rPr>
                <a:t>Post Food </a:t>
              </a:r>
            </a:p>
            <a:p>
              <a:pPr algn="ctr">
                <a:lnSpc>
                  <a:spcPts val="3888"/>
                </a:lnSpc>
              </a:pPr>
              <a:r>
                <a:rPr lang="en-US" b="true" sz="3000">
                  <a:solidFill>
                    <a:srgbClr val="027D5A"/>
                  </a:solidFill>
                  <a:latin typeface="Poppins Bold"/>
                  <a:ea typeface="Poppins Bold"/>
                  <a:cs typeface="Poppins Bold"/>
                  <a:sym typeface="Poppins Bold"/>
                </a:rPr>
                <a:t>Donations</a:t>
              </a:r>
            </a:p>
          </p:txBody>
        </p:sp>
      </p:grpSp>
      <p:grpSp>
        <p:nvGrpSpPr>
          <p:cNvPr name="Group 14" id="14"/>
          <p:cNvGrpSpPr/>
          <p:nvPr/>
        </p:nvGrpSpPr>
        <p:grpSpPr>
          <a:xfrm rot="0">
            <a:off x="1215262" y="6509888"/>
            <a:ext cx="4855500" cy="3111094"/>
            <a:chOff x="0" y="0"/>
            <a:chExt cx="6474000" cy="4148125"/>
          </a:xfrm>
        </p:grpSpPr>
        <p:sp>
          <p:nvSpPr>
            <p:cNvPr name="Freeform 15" id="15"/>
            <p:cNvSpPr/>
            <p:nvPr/>
          </p:nvSpPr>
          <p:spPr>
            <a:xfrm flipH="false" flipV="false" rot="0">
              <a:off x="0" y="0"/>
              <a:ext cx="6474000" cy="4148125"/>
            </a:xfrm>
            <a:custGeom>
              <a:avLst/>
              <a:gdLst/>
              <a:ahLst/>
              <a:cxnLst/>
              <a:rect r="r" b="b" t="t" l="l"/>
              <a:pathLst>
                <a:path h="4148125" w="6474000">
                  <a:moveTo>
                    <a:pt x="0" y="0"/>
                  </a:moveTo>
                  <a:lnTo>
                    <a:pt x="6474000" y="0"/>
                  </a:lnTo>
                  <a:lnTo>
                    <a:pt x="6474000" y="4148125"/>
                  </a:lnTo>
                  <a:lnTo>
                    <a:pt x="0" y="4148125"/>
                  </a:lnTo>
                  <a:close/>
                </a:path>
              </a:pathLst>
            </a:custGeom>
            <a:solidFill>
              <a:srgbClr val="000000">
                <a:alpha val="0"/>
              </a:srgbClr>
            </a:solidFill>
          </p:spPr>
        </p:sp>
        <p:sp>
          <p:nvSpPr>
            <p:cNvPr name="TextBox 16" id="16"/>
            <p:cNvSpPr txBox="true"/>
            <p:nvPr/>
          </p:nvSpPr>
          <p:spPr>
            <a:xfrm>
              <a:off x="0" y="-66675"/>
              <a:ext cx="6474000" cy="4214800"/>
            </a:xfrm>
            <a:prstGeom prst="rect">
              <a:avLst/>
            </a:prstGeom>
          </p:spPr>
          <p:txBody>
            <a:bodyPr anchor="t" rtlCol="false" tIns="0" lIns="0" bIns="0" rIns="0"/>
            <a:lstStyle/>
            <a:p>
              <a:pPr algn="l" marL="624840" indent="-312420" lvl="1">
                <a:lnSpc>
                  <a:spcPts val="3311"/>
                </a:lnSpc>
                <a:buFont typeface="Arial"/>
                <a:buChar char="•"/>
              </a:pPr>
              <a:r>
                <a:rPr lang="en-US" b="true" sz="2400">
                  <a:solidFill>
                    <a:srgbClr val="000000"/>
                  </a:solidFill>
                  <a:latin typeface="Poppins Medium"/>
                  <a:ea typeface="Poppins Medium"/>
                  <a:cs typeface="Poppins Medium"/>
                  <a:sym typeface="Poppins Medium"/>
                </a:rPr>
                <a:t>Post donations to local nonprofit network </a:t>
              </a:r>
            </a:p>
            <a:p>
              <a:pPr algn="l" marL="624840" indent="-312420" lvl="1">
                <a:lnSpc>
                  <a:spcPts val="3311"/>
                </a:lnSpc>
                <a:buFont typeface="Arial"/>
                <a:buChar char="•"/>
              </a:pPr>
              <a:r>
                <a:rPr lang="en-US" b="true" sz="2400">
                  <a:solidFill>
                    <a:srgbClr val="000000"/>
                  </a:solidFill>
                  <a:latin typeface="Poppins Medium"/>
                  <a:ea typeface="Poppins Medium"/>
                  <a:cs typeface="Poppins Medium"/>
                  <a:sym typeface="Poppins Medium"/>
                </a:rPr>
                <a:t>Or assign donations to previously contacted partner</a:t>
              </a:r>
            </a:p>
            <a:p>
              <a:pPr algn="l" marL="624840" indent="-312420" lvl="1">
                <a:lnSpc>
                  <a:spcPts val="3311"/>
                </a:lnSpc>
                <a:buFont typeface="Arial"/>
                <a:buChar char="•"/>
              </a:pPr>
              <a:r>
                <a:rPr lang="en-US" b="true" sz="2400">
                  <a:solidFill>
                    <a:srgbClr val="000000"/>
                  </a:solidFill>
                  <a:latin typeface="Poppins Medium"/>
                  <a:ea typeface="Poppins Medium"/>
                  <a:cs typeface="Poppins Medium"/>
                  <a:sym typeface="Poppins Medium"/>
                </a:rPr>
                <a:t>Record staff take-home meals</a:t>
              </a:r>
            </a:p>
          </p:txBody>
        </p:sp>
      </p:grpSp>
      <p:grpSp>
        <p:nvGrpSpPr>
          <p:cNvPr name="Group 17" id="17"/>
          <p:cNvGrpSpPr/>
          <p:nvPr/>
        </p:nvGrpSpPr>
        <p:grpSpPr>
          <a:xfrm rot="0">
            <a:off x="7197920" y="4957764"/>
            <a:ext cx="3892050" cy="1711071"/>
            <a:chOff x="0" y="0"/>
            <a:chExt cx="5189400" cy="2281428"/>
          </a:xfrm>
        </p:grpSpPr>
        <p:sp>
          <p:nvSpPr>
            <p:cNvPr name="Freeform 18" id="18"/>
            <p:cNvSpPr/>
            <p:nvPr/>
          </p:nvSpPr>
          <p:spPr>
            <a:xfrm flipH="false" flipV="false" rot="0">
              <a:off x="0" y="0"/>
              <a:ext cx="5189400" cy="2281428"/>
            </a:xfrm>
            <a:custGeom>
              <a:avLst/>
              <a:gdLst/>
              <a:ahLst/>
              <a:cxnLst/>
              <a:rect r="r" b="b" t="t" l="l"/>
              <a:pathLst>
                <a:path h="2281428" w="5189400">
                  <a:moveTo>
                    <a:pt x="0" y="0"/>
                  </a:moveTo>
                  <a:lnTo>
                    <a:pt x="5189400" y="0"/>
                  </a:lnTo>
                  <a:lnTo>
                    <a:pt x="5189400" y="2281428"/>
                  </a:lnTo>
                  <a:lnTo>
                    <a:pt x="0" y="2281428"/>
                  </a:lnTo>
                  <a:close/>
                </a:path>
              </a:pathLst>
            </a:custGeom>
            <a:solidFill>
              <a:srgbClr val="000000">
                <a:alpha val="0"/>
              </a:srgbClr>
            </a:solidFill>
          </p:spPr>
        </p:sp>
        <p:sp>
          <p:nvSpPr>
            <p:cNvPr name="TextBox 19" id="19"/>
            <p:cNvSpPr txBox="true"/>
            <p:nvPr/>
          </p:nvSpPr>
          <p:spPr>
            <a:xfrm>
              <a:off x="0" y="-47625"/>
              <a:ext cx="5189400" cy="2329053"/>
            </a:xfrm>
            <a:prstGeom prst="rect">
              <a:avLst/>
            </a:prstGeom>
          </p:spPr>
          <p:txBody>
            <a:bodyPr anchor="t" rtlCol="false" tIns="0" lIns="0" bIns="0" rIns="0"/>
            <a:lstStyle/>
            <a:p>
              <a:pPr algn="ctr">
                <a:lnSpc>
                  <a:spcPts val="3888"/>
                </a:lnSpc>
              </a:pPr>
              <a:r>
                <a:rPr lang="en-US" b="true" sz="3000">
                  <a:solidFill>
                    <a:srgbClr val="027D5A"/>
                  </a:solidFill>
                  <a:latin typeface="Poppins Bold"/>
                  <a:ea typeface="Poppins Bold"/>
                  <a:cs typeface="Poppins Bold"/>
                  <a:sym typeface="Poppins Bold"/>
                </a:rPr>
                <a:t>View Auto-Generated Contracts</a:t>
              </a:r>
            </a:p>
          </p:txBody>
        </p:sp>
      </p:grpSp>
      <p:grpSp>
        <p:nvGrpSpPr>
          <p:cNvPr name="Group 20" id="20"/>
          <p:cNvGrpSpPr/>
          <p:nvPr/>
        </p:nvGrpSpPr>
        <p:grpSpPr>
          <a:xfrm rot="0">
            <a:off x="6900600" y="6634538"/>
            <a:ext cx="4565250" cy="2691994"/>
            <a:chOff x="0" y="0"/>
            <a:chExt cx="6087000" cy="3589325"/>
          </a:xfrm>
        </p:grpSpPr>
        <p:sp>
          <p:nvSpPr>
            <p:cNvPr name="Freeform 21" id="21"/>
            <p:cNvSpPr/>
            <p:nvPr/>
          </p:nvSpPr>
          <p:spPr>
            <a:xfrm flipH="false" flipV="false" rot="0">
              <a:off x="0" y="0"/>
              <a:ext cx="6087000" cy="3589325"/>
            </a:xfrm>
            <a:custGeom>
              <a:avLst/>
              <a:gdLst/>
              <a:ahLst/>
              <a:cxnLst/>
              <a:rect r="r" b="b" t="t" l="l"/>
              <a:pathLst>
                <a:path h="3589325" w="6087000">
                  <a:moveTo>
                    <a:pt x="0" y="0"/>
                  </a:moveTo>
                  <a:lnTo>
                    <a:pt x="6087000" y="0"/>
                  </a:lnTo>
                  <a:lnTo>
                    <a:pt x="6087000" y="3589325"/>
                  </a:lnTo>
                  <a:lnTo>
                    <a:pt x="0" y="3589325"/>
                  </a:lnTo>
                  <a:close/>
                </a:path>
              </a:pathLst>
            </a:custGeom>
            <a:solidFill>
              <a:srgbClr val="000000">
                <a:alpha val="0"/>
              </a:srgbClr>
            </a:solidFill>
          </p:spPr>
        </p:sp>
        <p:sp>
          <p:nvSpPr>
            <p:cNvPr name="TextBox 22" id="22"/>
            <p:cNvSpPr txBox="true"/>
            <p:nvPr/>
          </p:nvSpPr>
          <p:spPr>
            <a:xfrm>
              <a:off x="0" y="-66675"/>
              <a:ext cx="6087000" cy="3656000"/>
            </a:xfrm>
            <a:prstGeom prst="rect">
              <a:avLst/>
            </a:prstGeom>
          </p:spPr>
          <p:txBody>
            <a:bodyPr anchor="t" rtlCol="false" tIns="0" lIns="0" bIns="0" rIns="0"/>
            <a:lstStyle/>
            <a:p>
              <a:pPr algn="l" marL="548640" indent="-274320" lvl="1">
                <a:lnSpc>
                  <a:spcPts val="3311"/>
                </a:lnSpc>
                <a:buFont typeface="Arial"/>
                <a:buChar char="•"/>
              </a:pPr>
              <a:r>
                <a:rPr lang="en-US" b="true" sz="2400">
                  <a:solidFill>
                    <a:srgbClr val="000000"/>
                  </a:solidFill>
                  <a:latin typeface="Poppins Medium"/>
                  <a:ea typeface="Poppins Medium"/>
                  <a:cs typeface="Poppins Medium"/>
                  <a:sym typeface="Poppins Medium"/>
                </a:rPr>
                <a:t>Careit automatically generates downloadable agreements between your organization and nonprofit partners who claim your donations</a:t>
              </a:r>
            </a:p>
          </p:txBody>
        </p:sp>
      </p:grpSp>
      <p:grpSp>
        <p:nvGrpSpPr>
          <p:cNvPr name="Group 23" id="23"/>
          <p:cNvGrpSpPr/>
          <p:nvPr/>
        </p:nvGrpSpPr>
        <p:grpSpPr>
          <a:xfrm rot="0">
            <a:off x="12813247" y="5072064"/>
            <a:ext cx="3892050" cy="1225296"/>
            <a:chOff x="0" y="0"/>
            <a:chExt cx="5189400" cy="1633728"/>
          </a:xfrm>
        </p:grpSpPr>
        <p:sp>
          <p:nvSpPr>
            <p:cNvPr name="Freeform 24" id="24"/>
            <p:cNvSpPr/>
            <p:nvPr/>
          </p:nvSpPr>
          <p:spPr>
            <a:xfrm flipH="false" flipV="false" rot="0">
              <a:off x="0" y="0"/>
              <a:ext cx="5189400" cy="1633728"/>
            </a:xfrm>
            <a:custGeom>
              <a:avLst/>
              <a:gdLst/>
              <a:ahLst/>
              <a:cxnLst/>
              <a:rect r="r" b="b" t="t" l="l"/>
              <a:pathLst>
                <a:path h="1633728" w="5189400">
                  <a:moveTo>
                    <a:pt x="0" y="0"/>
                  </a:moveTo>
                  <a:lnTo>
                    <a:pt x="5189400" y="0"/>
                  </a:lnTo>
                  <a:lnTo>
                    <a:pt x="5189400" y="1633728"/>
                  </a:lnTo>
                  <a:lnTo>
                    <a:pt x="0" y="1633728"/>
                  </a:lnTo>
                  <a:close/>
                </a:path>
              </a:pathLst>
            </a:custGeom>
            <a:solidFill>
              <a:srgbClr val="000000">
                <a:alpha val="0"/>
              </a:srgbClr>
            </a:solidFill>
          </p:spPr>
        </p:sp>
        <p:sp>
          <p:nvSpPr>
            <p:cNvPr name="TextBox 25" id="25"/>
            <p:cNvSpPr txBox="true"/>
            <p:nvPr/>
          </p:nvSpPr>
          <p:spPr>
            <a:xfrm>
              <a:off x="0" y="-47625"/>
              <a:ext cx="5189400" cy="1681353"/>
            </a:xfrm>
            <a:prstGeom prst="rect">
              <a:avLst/>
            </a:prstGeom>
          </p:spPr>
          <p:txBody>
            <a:bodyPr anchor="t" rtlCol="false" tIns="0" lIns="0" bIns="0" rIns="0"/>
            <a:lstStyle/>
            <a:p>
              <a:pPr algn="ctr">
                <a:lnSpc>
                  <a:spcPts val="3888"/>
                </a:lnSpc>
              </a:pPr>
              <a:r>
                <a:rPr lang="en-US" b="true" sz="3000">
                  <a:solidFill>
                    <a:srgbClr val="027D5A"/>
                  </a:solidFill>
                  <a:latin typeface="Poppins Bold"/>
                  <a:ea typeface="Poppins Bold"/>
                  <a:cs typeface="Poppins Bold"/>
                  <a:sym typeface="Poppins Bold"/>
                </a:rPr>
                <a:t>View Maintained </a:t>
              </a:r>
            </a:p>
            <a:p>
              <a:pPr algn="ctr">
                <a:lnSpc>
                  <a:spcPts val="3888"/>
                </a:lnSpc>
              </a:pPr>
              <a:r>
                <a:rPr lang="en-US" b="true" sz="3000">
                  <a:solidFill>
                    <a:srgbClr val="027D5A"/>
                  </a:solidFill>
                  <a:latin typeface="Poppins Bold"/>
                  <a:ea typeface="Poppins Bold"/>
                  <a:cs typeface="Poppins Bold"/>
                  <a:sym typeface="Poppins Bold"/>
                </a:rPr>
                <a:t>Records</a:t>
              </a:r>
            </a:p>
          </p:txBody>
        </p:sp>
      </p:grpSp>
      <p:grpSp>
        <p:nvGrpSpPr>
          <p:cNvPr name="Group 26" id="26"/>
          <p:cNvGrpSpPr/>
          <p:nvPr/>
        </p:nvGrpSpPr>
        <p:grpSpPr>
          <a:xfrm rot="0">
            <a:off x="12732038" y="6624188"/>
            <a:ext cx="4283100" cy="2691994"/>
            <a:chOff x="0" y="0"/>
            <a:chExt cx="5710800" cy="3589325"/>
          </a:xfrm>
        </p:grpSpPr>
        <p:sp>
          <p:nvSpPr>
            <p:cNvPr name="Freeform 27" id="27"/>
            <p:cNvSpPr/>
            <p:nvPr/>
          </p:nvSpPr>
          <p:spPr>
            <a:xfrm flipH="false" flipV="false" rot="0">
              <a:off x="0" y="0"/>
              <a:ext cx="5710800" cy="3589325"/>
            </a:xfrm>
            <a:custGeom>
              <a:avLst/>
              <a:gdLst/>
              <a:ahLst/>
              <a:cxnLst/>
              <a:rect r="r" b="b" t="t" l="l"/>
              <a:pathLst>
                <a:path h="3589325" w="5710800">
                  <a:moveTo>
                    <a:pt x="0" y="0"/>
                  </a:moveTo>
                  <a:lnTo>
                    <a:pt x="5710800" y="0"/>
                  </a:lnTo>
                  <a:lnTo>
                    <a:pt x="5710800" y="3589325"/>
                  </a:lnTo>
                  <a:lnTo>
                    <a:pt x="0" y="3589325"/>
                  </a:lnTo>
                  <a:close/>
                </a:path>
              </a:pathLst>
            </a:custGeom>
            <a:solidFill>
              <a:srgbClr val="000000">
                <a:alpha val="0"/>
              </a:srgbClr>
            </a:solidFill>
          </p:spPr>
        </p:sp>
        <p:sp>
          <p:nvSpPr>
            <p:cNvPr name="TextBox 28" id="28"/>
            <p:cNvSpPr txBox="true"/>
            <p:nvPr/>
          </p:nvSpPr>
          <p:spPr>
            <a:xfrm>
              <a:off x="0" y="-66675"/>
              <a:ext cx="5710800" cy="3656000"/>
            </a:xfrm>
            <a:prstGeom prst="rect">
              <a:avLst/>
            </a:prstGeom>
          </p:spPr>
          <p:txBody>
            <a:bodyPr anchor="t" rtlCol="false" tIns="0" lIns="0" bIns="0" rIns="0"/>
            <a:lstStyle/>
            <a:p>
              <a:pPr algn="l">
                <a:lnSpc>
                  <a:spcPts val="3311"/>
                </a:lnSpc>
              </a:pPr>
              <a:r>
                <a:rPr lang="en-US" b="true" sz="2400">
                  <a:solidFill>
                    <a:srgbClr val="000000"/>
                  </a:solidFill>
                  <a:latin typeface="Poppins Medium"/>
                  <a:ea typeface="Poppins Medium"/>
                  <a:cs typeface="Poppins Medium"/>
                  <a:sym typeface="Poppins Medium"/>
                </a:rPr>
                <a:t>Careit stores:</a:t>
              </a:r>
            </a:p>
            <a:p>
              <a:pPr algn="l" marL="548640" indent="-274320" lvl="1">
                <a:lnSpc>
                  <a:spcPts val="3311"/>
                </a:lnSpc>
                <a:buFont typeface="Arial"/>
                <a:buChar char="•"/>
              </a:pPr>
              <a:r>
                <a:rPr lang="en-US" b="true" sz="2400">
                  <a:solidFill>
                    <a:srgbClr val="000000"/>
                  </a:solidFill>
                  <a:latin typeface="Poppins Medium"/>
                  <a:ea typeface="Poppins Medium"/>
                  <a:cs typeface="Poppins Medium"/>
                  <a:sym typeface="Poppins Medium"/>
                </a:rPr>
                <a:t>Name and address of each partner</a:t>
              </a:r>
            </a:p>
            <a:p>
              <a:pPr algn="l" marL="548640" indent="-274320" lvl="1">
                <a:lnSpc>
                  <a:spcPts val="3311"/>
                </a:lnSpc>
                <a:buFont typeface="Arial"/>
                <a:buChar char="•"/>
              </a:pPr>
              <a:r>
                <a:rPr lang="en-US" b="true" sz="2400">
                  <a:solidFill>
                    <a:srgbClr val="000000"/>
                  </a:solidFill>
                  <a:latin typeface="Poppins Medium"/>
                  <a:ea typeface="Poppins Medium"/>
                  <a:cs typeface="Poppins Medium"/>
                  <a:sym typeface="Poppins Medium"/>
                </a:rPr>
                <a:t>Food types donated</a:t>
              </a:r>
            </a:p>
            <a:p>
              <a:pPr algn="l" marL="548640" indent="-274320" lvl="1">
                <a:lnSpc>
                  <a:spcPts val="3311"/>
                </a:lnSpc>
                <a:buFont typeface="Arial"/>
                <a:buChar char="•"/>
              </a:pPr>
              <a:r>
                <a:rPr lang="en-US" b="true" sz="2400">
                  <a:solidFill>
                    <a:srgbClr val="000000"/>
                  </a:solidFill>
                  <a:latin typeface="Poppins Medium"/>
                  <a:ea typeface="Poppins Medium"/>
                  <a:cs typeface="Poppins Medium"/>
                  <a:sym typeface="Poppins Medium"/>
                </a:rPr>
                <a:t>Donation frequency</a:t>
              </a:r>
            </a:p>
            <a:p>
              <a:pPr algn="l" marL="548640" indent="-274320" lvl="1">
                <a:lnSpc>
                  <a:spcPts val="3311"/>
                </a:lnSpc>
                <a:buFont typeface="Arial"/>
                <a:buChar char="•"/>
              </a:pPr>
              <a:r>
                <a:rPr lang="en-US" b="true" sz="2400">
                  <a:solidFill>
                    <a:srgbClr val="000000"/>
                  </a:solidFill>
                  <a:latin typeface="Poppins Medium"/>
                  <a:ea typeface="Poppins Medium"/>
                  <a:cs typeface="Poppins Medium"/>
                  <a:sym typeface="Poppins Medium"/>
                </a:rPr>
                <a:t>Quantity in lbs</a:t>
              </a:r>
            </a:p>
          </p:txBody>
        </p:sp>
      </p:grpSp>
      <p:sp>
        <p:nvSpPr>
          <p:cNvPr name="Freeform 29" id="29"/>
          <p:cNvSpPr/>
          <p:nvPr/>
        </p:nvSpPr>
        <p:spPr>
          <a:xfrm flipH="false" flipV="false" rot="0">
            <a:off x="13832213" y="2831820"/>
            <a:ext cx="1854450" cy="1854450"/>
          </a:xfrm>
          <a:custGeom>
            <a:avLst/>
            <a:gdLst/>
            <a:ahLst/>
            <a:cxnLst/>
            <a:rect r="r" b="b" t="t" l="l"/>
            <a:pathLst>
              <a:path h="1854450" w="1854450">
                <a:moveTo>
                  <a:pt x="0" y="0"/>
                </a:moveTo>
                <a:lnTo>
                  <a:pt x="1854450" y="0"/>
                </a:lnTo>
                <a:lnTo>
                  <a:pt x="1854450" y="1854450"/>
                </a:lnTo>
                <a:lnTo>
                  <a:pt x="0" y="1854450"/>
                </a:lnTo>
                <a:lnTo>
                  <a:pt x="0" y="0"/>
                </a:lnTo>
                <a:close/>
              </a:path>
            </a:pathLst>
          </a:custGeom>
          <a:blipFill>
            <a:blip r:embed="rId3"/>
            <a:stretch>
              <a:fillRect l="0" t="0" r="0" b="0"/>
            </a:stretch>
          </a:blipFill>
        </p:spPr>
      </p:sp>
      <p:sp>
        <p:nvSpPr>
          <p:cNvPr name="Freeform 30" id="30"/>
          <p:cNvSpPr/>
          <p:nvPr/>
        </p:nvSpPr>
        <p:spPr>
          <a:xfrm flipH="false" flipV="false" rot="0">
            <a:off x="2608631" y="2838964"/>
            <a:ext cx="1840162" cy="1840162"/>
          </a:xfrm>
          <a:custGeom>
            <a:avLst/>
            <a:gdLst/>
            <a:ahLst/>
            <a:cxnLst/>
            <a:rect r="r" b="b" t="t" l="l"/>
            <a:pathLst>
              <a:path h="1840162" w="1840162">
                <a:moveTo>
                  <a:pt x="0" y="0"/>
                </a:moveTo>
                <a:lnTo>
                  <a:pt x="1840163" y="0"/>
                </a:lnTo>
                <a:lnTo>
                  <a:pt x="1840163" y="1840162"/>
                </a:lnTo>
                <a:lnTo>
                  <a:pt x="0" y="1840162"/>
                </a:lnTo>
                <a:lnTo>
                  <a:pt x="0" y="0"/>
                </a:lnTo>
                <a:close/>
              </a:path>
            </a:pathLst>
          </a:custGeom>
          <a:blipFill>
            <a:blip r:embed="rId4"/>
            <a:stretch>
              <a:fillRect l="0" t="0" r="0" b="0"/>
            </a:stretch>
          </a:blipFill>
        </p:spPr>
      </p:sp>
      <p:sp>
        <p:nvSpPr>
          <p:cNvPr name="Freeform 31" id="31"/>
          <p:cNvSpPr/>
          <p:nvPr/>
        </p:nvSpPr>
        <p:spPr>
          <a:xfrm flipH="false" flipV="false" rot="0">
            <a:off x="8216812" y="2831820"/>
            <a:ext cx="1854450" cy="1854450"/>
          </a:xfrm>
          <a:custGeom>
            <a:avLst/>
            <a:gdLst/>
            <a:ahLst/>
            <a:cxnLst/>
            <a:rect r="r" b="b" t="t" l="l"/>
            <a:pathLst>
              <a:path h="1854450" w="1854450">
                <a:moveTo>
                  <a:pt x="0" y="0"/>
                </a:moveTo>
                <a:lnTo>
                  <a:pt x="1854451" y="0"/>
                </a:lnTo>
                <a:lnTo>
                  <a:pt x="1854451" y="1854450"/>
                </a:lnTo>
                <a:lnTo>
                  <a:pt x="0" y="1854450"/>
                </a:lnTo>
                <a:lnTo>
                  <a:pt x="0" y="0"/>
                </a:lnTo>
                <a:close/>
              </a:path>
            </a:pathLst>
          </a:custGeom>
          <a:blipFill>
            <a:blip r:embed="rId5"/>
            <a:stretch>
              <a:fillRect l="0" t="0" r="0" b="0"/>
            </a:stretch>
          </a:blipFill>
        </p:spPr>
      </p:sp>
      <p:grpSp>
        <p:nvGrpSpPr>
          <p:cNvPr name="Group 32" id="32"/>
          <p:cNvGrpSpPr/>
          <p:nvPr/>
        </p:nvGrpSpPr>
        <p:grpSpPr>
          <a:xfrm rot="0">
            <a:off x="315225" y="297450"/>
            <a:ext cx="17657550" cy="1947600"/>
            <a:chOff x="0" y="0"/>
            <a:chExt cx="23543400" cy="2596800"/>
          </a:xfrm>
        </p:grpSpPr>
        <p:sp>
          <p:nvSpPr>
            <p:cNvPr name="Freeform 33" id="33"/>
            <p:cNvSpPr/>
            <p:nvPr/>
          </p:nvSpPr>
          <p:spPr>
            <a:xfrm flipH="false" flipV="false" rot="0">
              <a:off x="0" y="0"/>
              <a:ext cx="23543386" cy="2596769"/>
            </a:xfrm>
            <a:custGeom>
              <a:avLst/>
              <a:gdLst/>
              <a:ahLst/>
              <a:cxnLst/>
              <a:rect r="r" b="b" t="t" l="l"/>
              <a:pathLst>
                <a:path h="2596769" w="23543386">
                  <a:moveTo>
                    <a:pt x="0" y="432816"/>
                  </a:moveTo>
                  <a:cubicBezTo>
                    <a:pt x="0" y="193802"/>
                    <a:pt x="193802" y="0"/>
                    <a:pt x="432816" y="0"/>
                  </a:cubicBezTo>
                  <a:lnTo>
                    <a:pt x="23110571" y="0"/>
                  </a:lnTo>
                  <a:cubicBezTo>
                    <a:pt x="23349586" y="0"/>
                    <a:pt x="23543386" y="193802"/>
                    <a:pt x="23543386" y="432816"/>
                  </a:cubicBezTo>
                  <a:lnTo>
                    <a:pt x="23543386" y="2163953"/>
                  </a:lnTo>
                  <a:cubicBezTo>
                    <a:pt x="23543386" y="2402967"/>
                    <a:pt x="23349586" y="2596769"/>
                    <a:pt x="23110571" y="2596769"/>
                  </a:cubicBezTo>
                  <a:lnTo>
                    <a:pt x="432816" y="2596769"/>
                  </a:lnTo>
                  <a:cubicBezTo>
                    <a:pt x="193802" y="2596769"/>
                    <a:pt x="0" y="2402967"/>
                    <a:pt x="0" y="2163953"/>
                  </a:cubicBezTo>
                  <a:close/>
                </a:path>
              </a:pathLst>
            </a:custGeom>
            <a:solidFill>
              <a:srgbClr val="EDF6F3"/>
            </a:solidFill>
          </p:spPr>
        </p:sp>
      </p:grpSp>
      <p:sp>
        <p:nvSpPr>
          <p:cNvPr name="Freeform 34" id="34"/>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6"/>
            <a:stretch>
              <a:fillRect l="0" t="0" r="-1" b="0"/>
            </a:stretch>
          </a:blipFill>
        </p:spPr>
      </p:sp>
      <p:grpSp>
        <p:nvGrpSpPr>
          <p:cNvPr name="Group 35" id="35"/>
          <p:cNvGrpSpPr/>
          <p:nvPr/>
        </p:nvGrpSpPr>
        <p:grpSpPr>
          <a:xfrm rot="0">
            <a:off x="921225" y="578700"/>
            <a:ext cx="8802450" cy="1682801"/>
            <a:chOff x="0" y="0"/>
            <a:chExt cx="11736600" cy="2243734"/>
          </a:xfrm>
        </p:grpSpPr>
        <p:sp>
          <p:nvSpPr>
            <p:cNvPr name="Freeform 36" id="36"/>
            <p:cNvSpPr/>
            <p:nvPr/>
          </p:nvSpPr>
          <p:spPr>
            <a:xfrm flipH="false" flipV="false" rot="0">
              <a:off x="0" y="0"/>
              <a:ext cx="11736600" cy="2243734"/>
            </a:xfrm>
            <a:custGeom>
              <a:avLst/>
              <a:gdLst/>
              <a:ahLst/>
              <a:cxnLst/>
              <a:rect r="r" b="b" t="t" l="l"/>
              <a:pathLst>
                <a:path h="2243734" w="11736600">
                  <a:moveTo>
                    <a:pt x="0" y="0"/>
                  </a:moveTo>
                  <a:lnTo>
                    <a:pt x="11736600" y="0"/>
                  </a:lnTo>
                  <a:lnTo>
                    <a:pt x="11736600" y="2243734"/>
                  </a:lnTo>
                  <a:lnTo>
                    <a:pt x="0" y="2243734"/>
                  </a:lnTo>
                  <a:close/>
                </a:path>
              </a:pathLst>
            </a:custGeom>
            <a:solidFill>
              <a:srgbClr val="000000">
                <a:alpha val="0"/>
              </a:srgbClr>
            </a:solidFill>
          </p:spPr>
        </p:sp>
        <p:sp>
          <p:nvSpPr>
            <p:cNvPr name="TextBox 37" id="37"/>
            <p:cNvSpPr txBox="true"/>
            <p:nvPr/>
          </p:nvSpPr>
          <p:spPr>
            <a:xfrm>
              <a:off x="0" y="-38100"/>
              <a:ext cx="11736600" cy="2281834"/>
            </a:xfrm>
            <a:prstGeom prst="rect">
              <a:avLst/>
            </a:prstGeom>
          </p:spPr>
          <p:txBody>
            <a:bodyPr anchor="t" rtlCol="false" tIns="0" lIns="0" bIns="0" rIns="0"/>
            <a:lstStyle/>
            <a:p>
              <a:pPr algn="l">
                <a:lnSpc>
                  <a:spcPts val="5040"/>
                </a:lnSpc>
              </a:pPr>
              <a:r>
                <a:rPr lang="en-US" b="true" sz="4200">
                  <a:solidFill>
                    <a:srgbClr val="23262D"/>
                  </a:solidFill>
                  <a:latin typeface="Poppins Medium"/>
                  <a:ea typeface="Poppins Medium"/>
                  <a:cs typeface="Poppins Medium"/>
                  <a:sym typeface="Poppins Medium"/>
                </a:rPr>
                <a:t>Careit offers a </a:t>
              </a:r>
              <a:r>
                <a:rPr lang="en-US" b="true" sz="4200">
                  <a:solidFill>
                    <a:srgbClr val="23262D"/>
                  </a:solidFill>
                  <a:latin typeface="Poppins Bold"/>
                  <a:ea typeface="Poppins Bold"/>
                  <a:cs typeface="Poppins Bold"/>
                  <a:sym typeface="Poppins Bold"/>
                </a:rPr>
                <a:t>one-stop</a:t>
              </a:r>
              <a:r>
                <a:rPr lang="en-US" b="true" sz="4200">
                  <a:solidFill>
                    <a:srgbClr val="23262D"/>
                  </a:solidFill>
                  <a:latin typeface="Poppins Medium"/>
                  <a:ea typeface="Poppins Medium"/>
                  <a:cs typeface="Poppins Medium"/>
                  <a:sym typeface="Poppins Medium"/>
                </a:rPr>
                <a:t> solution for</a:t>
              </a:r>
              <a:r>
                <a:rPr lang="en-US" b="true" sz="4200">
                  <a:solidFill>
                    <a:srgbClr val="027D5A"/>
                  </a:solidFill>
                  <a:latin typeface="Poppins Medium"/>
                  <a:ea typeface="Poppins Medium"/>
                  <a:cs typeface="Poppins Medium"/>
                  <a:sym typeface="Poppins Medium"/>
                </a:rPr>
                <a:t> </a:t>
              </a:r>
              <a:r>
                <a:rPr lang="en-US" b="true" sz="4200">
                  <a:solidFill>
                    <a:srgbClr val="027D5A"/>
                  </a:solidFill>
                  <a:latin typeface="Poppins Bold"/>
                  <a:ea typeface="Poppins Bold"/>
                  <a:cs typeface="Poppins Bold"/>
                  <a:sym typeface="Poppins Bold"/>
                </a:rPr>
                <a:t>SB 1383 compliance</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554275" y="439612"/>
            <a:ext cx="9287100" cy="9300600"/>
            <a:chOff x="0" y="0"/>
            <a:chExt cx="12382800" cy="12400800"/>
          </a:xfrm>
        </p:grpSpPr>
        <p:sp>
          <p:nvSpPr>
            <p:cNvPr name="Freeform 3" id="3"/>
            <p:cNvSpPr/>
            <p:nvPr/>
          </p:nvSpPr>
          <p:spPr>
            <a:xfrm flipH="false" flipV="false" rot="0">
              <a:off x="0" y="0"/>
              <a:ext cx="12382754" cy="12400788"/>
            </a:xfrm>
            <a:custGeom>
              <a:avLst/>
              <a:gdLst/>
              <a:ahLst/>
              <a:cxnLst/>
              <a:rect r="r" b="b" t="t" l="l"/>
              <a:pathLst>
                <a:path h="12400788" w="12382754">
                  <a:moveTo>
                    <a:pt x="0" y="567817"/>
                  </a:moveTo>
                  <a:cubicBezTo>
                    <a:pt x="0" y="254254"/>
                    <a:pt x="254254" y="0"/>
                    <a:pt x="567817" y="0"/>
                  </a:cubicBezTo>
                  <a:lnTo>
                    <a:pt x="11814937" y="0"/>
                  </a:lnTo>
                  <a:cubicBezTo>
                    <a:pt x="12128627" y="0"/>
                    <a:pt x="12382754" y="254254"/>
                    <a:pt x="12382754" y="567817"/>
                  </a:cubicBezTo>
                  <a:lnTo>
                    <a:pt x="12382754" y="11832971"/>
                  </a:lnTo>
                  <a:cubicBezTo>
                    <a:pt x="12382754" y="12146661"/>
                    <a:pt x="12128500" y="12400788"/>
                    <a:pt x="11814937" y="12400788"/>
                  </a:cubicBezTo>
                  <a:lnTo>
                    <a:pt x="567817" y="12400788"/>
                  </a:lnTo>
                  <a:cubicBezTo>
                    <a:pt x="254254" y="12400788"/>
                    <a:pt x="0" y="12146534"/>
                    <a:pt x="0" y="11832971"/>
                  </a:cubicBezTo>
                  <a:close/>
                </a:path>
              </a:pathLst>
            </a:custGeom>
            <a:solidFill>
              <a:srgbClr val="EDF6F3"/>
            </a:solidFill>
          </p:spPr>
        </p:sp>
      </p:grpSp>
      <p:grpSp>
        <p:nvGrpSpPr>
          <p:cNvPr name="Group 4" id="4"/>
          <p:cNvGrpSpPr/>
          <p:nvPr/>
        </p:nvGrpSpPr>
        <p:grpSpPr>
          <a:xfrm rot="0">
            <a:off x="9608088" y="2886696"/>
            <a:ext cx="7477650" cy="2167086"/>
            <a:chOff x="0" y="0"/>
            <a:chExt cx="9970200" cy="2889449"/>
          </a:xfrm>
        </p:grpSpPr>
        <p:sp>
          <p:nvSpPr>
            <p:cNvPr name="Freeform 5" id="5"/>
            <p:cNvSpPr/>
            <p:nvPr/>
          </p:nvSpPr>
          <p:spPr>
            <a:xfrm flipH="false" flipV="false" rot="0">
              <a:off x="0" y="0"/>
              <a:ext cx="9970200" cy="2889449"/>
            </a:xfrm>
            <a:custGeom>
              <a:avLst/>
              <a:gdLst/>
              <a:ahLst/>
              <a:cxnLst/>
              <a:rect r="r" b="b" t="t" l="l"/>
              <a:pathLst>
                <a:path h="2889449" w="9970200">
                  <a:moveTo>
                    <a:pt x="0" y="0"/>
                  </a:moveTo>
                  <a:lnTo>
                    <a:pt x="9970200" y="0"/>
                  </a:lnTo>
                  <a:lnTo>
                    <a:pt x="9970200" y="2889449"/>
                  </a:lnTo>
                  <a:lnTo>
                    <a:pt x="0" y="2889449"/>
                  </a:lnTo>
                  <a:close/>
                </a:path>
              </a:pathLst>
            </a:custGeom>
            <a:solidFill>
              <a:srgbClr val="000000">
                <a:alpha val="0"/>
              </a:srgbClr>
            </a:solidFill>
          </p:spPr>
        </p:sp>
        <p:sp>
          <p:nvSpPr>
            <p:cNvPr name="TextBox 6" id="6"/>
            <p:cNvSpPr txBox="true"/>
            <p:nvPr/>
          </p:nvSpPr>
          <p:spPr>
            <a:xfrm>
              <a:off x="0" y="-114300"/>
              <a:ext cx="9970200" cy="3003749"/>
            </a:xfrm>
            <a:prstGeom prst="rect">
              <a:avLst/>
            </a:prstGeom>
          </p:spPr>
          <p:txBody>
            <a:bodyPr anchor="t" rtlCol="false" tIns="0" lIns="0" bIns="0" rIns="0"/>
            <a:lstStyle/>
            <a:p>
              <a:pPr algn="ctr">
                <a:lnSpc>
                  <a:spcPts val="3360"/>
                </a:lnSpc>
              </a:pPr>
              <a:r>
                <a:rPr lang="en-US" sz="2000">
                  <a:solidFill>
                    <a:srgbClr val="027D5A"/>
                  </a:solidFill>
                  <a:latin typeface="Poppins"/>
                  <a:ea typeface="Poppins"/>
                  <a:cs typeface="Poppins"/>
                  <a:sym typeface="Poppins"/>
                </a:rPr>
                <a:t>The Act covers d</a:t>
              </a:r>
              <a:r>
                <a:rPr lang="en-US" sz="2000">
                  <a:solidFill>
                    <a:srgbClr val="027D5A"/>
                  </a:solidFill>
                  <a:latin typeface="Poppins"/>
                  <a:ea typeface="Poppins"/>
                  <a:cs typeface="Poppins"/>
                  <a:sym typeface="Poppins"/>
                </a:rPr>
                <a:t>onations by school food authorities and institutions of higher education. These entities are expressly included in the definition of “qualified direct donors” in the Emergency Food Assistance Act of 1983, as amended by the 2018 Farm Bill. </a:t>
              </a:r>
            </a:p>
          </p:txBody>
        </p:sp>
      </p:grpSp>
      <p:grpSp>
        <p:nvGrpSpPr>
          <p:cNvPr name="Group 7" id="7"/>
          <p:cNvGrpSpPr/>
          <p:nvPr/>
        </p:nvGrpSpPr>
        <p:grpSpPr>
          <a:xfrm rot="0">
            <a:off x="10918650" y="8382245"/>
            <a:ext cx="6523650" cy="1477800"/>
            <a:chOff x="0" y="0"/>
            <a:chExt cx="8698200" cy="1970400"/>
          </a:xfrm>
        </p:grpSpPr>
        <p:sp>
          <p:nvSpPr>
            <p:cNvPr name="Freeform 8" id="8"/>
            <p:cNvSpPr/>
            <p:nvPr/>
          </p:nvSpPr>
          <p:spPr>
            <a:xfrm flipH="false" flipV="false" rot="0">
              <a:off x="0" y="0"/>
              <a:ext cx="8698200" cy="1970400"/>
            </a:xfrm>
            <a:custGeom>
              <a:avLst/>
              <a:gdLst/>
              <a:ahLst/>
              <a:cxnLst/>
              <a:rect r="r" b="b" t="t" l="l"/>
              <a:pathLst>
                <a:path h="1970400" w="8698200">
                  <a:moveTo>
                    <a:pt x="0" y="0"/>
                  </a:moveTo>
                  <a:lnTo>
                    <a:pt x="8698200" y="0"/>
                  </a:lnTo>
                  <a:lnTo>
                    <a:pt x="8698200" y="1970400"/>
                  </a:lnTo>
                  <a:lnTo>
                    <a:pt x="0" y="1970400"/>
                  </a:lnTo>
                  <a:close/>
                </a:path>
              </a:pathLst>
            </a:custGeom>
            <a:solidFill>
              <a:srgbClr val="000000">
                <a:alpha val="0"/>
              </a:srgbClr>
            </a:solidFill>
          </p:spPr>
        </p:sp>
        <p:sp>
          <p:nvSpPr>
            <p:cNvPr name="TextBox 9" id="9"/>
            <p:cNvSpPr txBox="true"/>
            <p:nvPr/>
          </p:nvSpPr>
          <p:spPr>
            <a:xfrm>
              <a:off x="0" y="-19050"/>
              <a:ext cx="8698200" cy="1989450"/>
            </a:xfrm>
            <a:prstGeom prst="rect">
              <a:avLst/>
            </a:prstGeom>
          </p:spPr>
          <p:txBody>
            <a:bodyPr anchor="t" rtlCol="false" tIns="0" lIns="0" bIns="0" rIns="0"/>
            <a:lstStyle/>
            <a:p>
              <a:pPr algn="l">
                <a:lnSpc>
                  <a:spcPts val="2160"/>
                </a:lnSpc>
              </a:pPr>
              <a:r>
                <a:rPr lang="en-US" b="true" sz="1800">
                  <a:solidFill>
                    <a:srgbClr val="23262D"/>
                  </a:solidFill>
                  <a:latin typeface="Poppins Bold"/>
                  <a:ea typeface="Poppins Bold"/>
                  <a:cs typeface="Poppins Bold"/>
                  <a:sym typeface="Poppins Bold"/>
                </a:rPr>
                <a:t>For more information and resources visit </a:t>
              </a:r>
            </a:p>
            <a:p>
              <a:pPr algn="l">
                <a:lnSpc>
                  <a:spcPts val="2160"/>
                </a:lnSpc>
              </a:pPr>
            </a:p>
            <a:p>
              <a:pPr algn="l">
                <a:lnSpc>
                  <a:spcPts val="2160"/>
                </a:lnSpc>
              </a:pPr>
              <a:r>
                <a:rPr lang="en-US" b="true" sz="1800">
                  <a:solidFill>
                    <a:srgbClr val="027D5A"/>
                  </a:solidFill>
                  <a:latin typeface="Poppins Medium"/>
                  <a:ea typeface="Poppins Medium"/>
                  <a:cs typeface="Poppins Medium"/>
                  <a:sym typeface="Poppins Medium"/>
                </a:rPr>
                <a:t>https://www.usda.gov/sites/default/files/documents/usda-good-samaritan-faqs.pdf</a:t>
              </a:r>
            </a:p>
          </p:txBody>
        </p:sp>
      </p:grpSp>
      <p:grpSp>
        <p:nvGrpSpPr>
          <p:cNvPr name="Group 10" id="10"/>
          <p:cNvGrpSpPr/>
          <p:nvPr/>
        </p:nvGrpSpPr>
        <p:grpSpPr>
          <a:xfrm rot="0">
            <a:off x="910050" y="2074577"/>
            <a:ext cx="7250400" cy="1912315"/>
            <a:chOff x="0" y="0"/>
            <a:chExt cx="9667200" cy="2549754"/>
          </a:xfrm>
        </p:grpSpPr>
        <p:sp>
          <p:nvSpPr>
            <p:cNvPr name="Freeform 11" id="11"/>
            <p:cNvSpPr/>
            <p:nvPr/>
          </p:nvSpPr>
          <p:spPr>
            <a:xfrm flipH="false" flipV="false" rot="0">
              <a:off x="0" y="0"/>
              <a:ext cx="9667200" cy="2549754"/>
            </a:xfrm>
            <a:custGeom>
              <a:avLst/>
              <a:gdLst/>
              <a:ahLst/>
              <a:cxnLst/>
              <a:rect r="r" b="b" t="t" l="l"/>
              <a:pathLst>
                <a:path h="2549754" w="9667200">
                  <a:moveTo>
                    <a:pt x="0" y="0"/>
                  </a:moveTo>
                  <a:lnTo>
                    <a:pt x="9667200" y="0"/>
                  </a:lnTo>
                  <a:lnTo>
                    <a:pt x="9667200" y="2549754"/>
                  </a:lnTo>
                  <a:lnTo>
                    <a:pt x="0" y="2549754"/>
                  </a:lnTo>
                  <a:close/>
                </a:path>
              </a:pathLst>
            </a:custGeom>
            <a:solidFill>
              <a:srgbClr val="000000">
                <a:alpha val="0"/>
              </a:srgbClr>
            </a:solidFill>
          </p:spPr>
        </p:sp>
        <p:sp>
          <p:nvSpPr>
            <p:cNvPr name="TextBox 12" id="12"/>
            <p:cNvSpPr txBox="true"/>
            <p:nvPr/>
          </p:nvSpPr>
          <p:spPr>
            <a:xfrm>
              <a:off x="0" y="-47625"/>
              <a:ext cx="9667200" cy="2597379"/>
            </a:xfrm>
            <a:prstGeom prst="rect">
              <a:avLst/>
            </a:prstGeom>
          </p:spPr>
          <p:txBody>
            <a:bodyPr anchor="t" rtlCol="false" tIns="0" lIns="0" bIns="0" rIns="0"/>
            <a:lstStyle/>
            <a:p>
              <a:pPr algn="l">
                <a:lnSpc>
                  <a:spcPts val="5759"/>
                </a:lnSpc>
              </a:pPr>
              <a:r>
                <a:rPr lang="en-US" b="true" sz="4800">
                  <a:solidFill>
                    <a:srgbClr val="23262D"/>
                  </a:solidFill>
                  <a:latin typeface="Poppins Bold"/>
                  <a:ea typeface="Poppins Bold"/>
                  <a:cs typeface="Poppins Bold"/>
                  <a:sym typeface="Poppins Bold"/>
                </a:rPr>
                <a:t>Liability</a:t>
              </a:r>
            </a:p>
            <a:p>
              <a:pPr algn="l">
                <a:lnSpc>
                  <a:spcPts val="5759"/>
                </a:lnSpc>
              </a:pPr>
              <a:r>
                <a:rPr lang="en-US" b="true" sz="4800">
                  <a:solidFill>
                    <a:srgbClr val="23262D"/>
                  </a:solidFill>
                  <a:latin typeface="Poppins Bold"/>
                  <a:ea typeface="Poppins Bold"/>
                  <a:cs typeface="Poppins Bold"/>
                  <a:sym typeface="Poppins Bold"/>
                </a:rPr>
                <a:t>Protection</a:t>
              </a:r>
            </a:p>
          </p:txBody>
        </p:sp>
      </p:grpSp>
      <p:sp>
        <p:nvSpPr>
          <p:cNvPr name="Freeform 13" id="13"/>
          <p:cNvSpPr/>
          <p:nvPr/>
        </p:nvSpPr>
        <p:spPr>
          <a:xfrm flipH="false" flipV="false" rot="0">
            <a:off x="910050" y="668288"/>
            <a:ext cx="2224146" cy="540450"/>
          </a:xfrm>
          <a:custGeom>
            <a:avLst/>
            <a:gdLst/>
            <a:ahLst/>
            <a:cxnLst/>
            <a:rect r="r" b="b" t="t" l="l"/>
            <a:pathLst>
              <a:path h="540450" w="2224146">
                <a:moveTo>
                  <a:pt x="0" y="0"/>
                </a:moveTo>
                <a:lnTo>
                  <a:pt x="2224146" y="0"/>
                </a:lnTo>
                <a:lnTo>
                  <a:pt x="2224146" y="540450"/>
                </a:lnTo>
                <a:lnTo>
                  <a:pt x="0" y="540450"/>
                </a:lnTo>
                <a:lnTo>
                  <a:pt x="0" y="0"/>
                </a:lnTo>
                <a:close/>
              </a:path>
            </a:pathLst>
          </a:custGeom>
          <a:blipFill>
            <a:blip r:embed="rId3"/>
            <a:stretch>
              <a:fillRect l="0" t="0" r="0" b="0"/>
            </a:stretch>
          </a:blipFill>
        </p:spPr>
      </p:sp>
      <p:sp>
        <p:nvSpPr>
          <p:cNvPr name="Freeform 14" id="14"/>
          <p:cNvSpPr/>
          <p:nvPr/>
        </p:nvSpPr>
        <p:spPr>
          <a:xfrm flipH="true" flipV="false" rot="0">
            <a:off x="910050" y="4229400"/>
            <a:ext cx="7077600" cy="5510700"/>
          </a:xfrm>
          <a:custGeom>
            <a:avLst/>
            <a:gdLst/>
            <a:ahLst/>
            <a:cxnLst/>
            <a:rect r="r" b="b" t="t" l="l"/>
            <a:pathLst>
              <a:path h="5510700" w="7077600">
                <a:moveTo>
                  <a:pt x="7077600" y="0"/>
                </a:moveTo>
                <a:lnTo>
                  <a:pt x="0" y="0"/>
                </a:lnTo>
                <a:lnTo>
                  <a:pt x="0" y="5510700"/>
                </a:lnTo>
                <a:lnTo>
                  <a:pt x="7077600" y="5510700"/>
                </a:lnTo>
                <a:lnTo>
                  <a:pt x="7077600" y="0"/>
                </a:lnTo>
                <a:close/>
              </a:path>
            </a:pathLst>
          </a:custGeom>
          <a:blipFill>
            <a:blip r:embed="rId4"/>
            <a:stretch>
              <a:fillRect l="-4599" t="-749" r="-13970" b="-749"/>
            </a:stretch>
          </a:blipFill>
        </p:spPr>
      </p:sp>
      <p:grpSp>
        <p:nvGrpSpPr>
          <p:cNvPr name="Group 15" id="15"/>
          <p:cNvGrpSpPr/>
          <p:nvPr/>
        </p:nvGrpSpPr>
        <p:grpSpPr>
          <a:xfrm rot="0">
            <a:off x="11713470" y="1151529"/>
            <a:ext cx="5728830" cy="2031750"/>
            <a:chOff x="0" y="0"/>
            <a:chExt cx="7638440" cy="2709000"/>
          </a:xfrm>
        </p:grpSpPr>
        <p:sp>
          <p:nvSpPr>
            <p:cNvPr name="Freeform 16" id="16"/>
            <p:cNvSpPr/>
            <p:nvPr/>
          </p:nvSpPr>
          <p:spPr>
            <a:xfrm flipH="false" flipV="false" rot="0">
              <a:off x="0" y="0"/>
              <a:ext cx="7638440" cy="2709000"/>
            </a:xfrm>
            <a:custGeom>
              <a:avLst/>
              <a:gdLst/>
              <a:ahLst/>
              <a:cxnLst/>
              <a:rect r="r" b="b" t="t" l="l"/>
              <a:pathLst>
                <a:path h="2709000" w="7638440">
                  <a:moveTo>
                    <a:pt x="0" y="0"/>
                  </a:moveTo>
                  <a:lnTo>
                    <a:pt x="7638440" y="0"/>
                  </a:lnTo>
                  <a:lnTo>
                    <a:pt x="7638440" y="2709000"/>
                  </a:lnTo>
                  <a:lnTo>
                    <a:pt x="0" y="2709000"/>
                  </a:lnTo>
                  <a:close/>
                </a:path>
              </a:pathLst>
            </a:custGeom>
            <a:solidFill>
              <a:srgbClr val="000000">
                <a:alpha val="0"/>
              </a:srgbClr>
            </a:solidFill>
          </p:spPr>
        </p:sp>
        <p:sp>
          <p:nvSpPr>
            <p:cNvPr name="TextBox 17" id="17"/>
            <p:cNvSpPr txBox="true"/>
            <p:nvPr/>
          </p:nvSpPr>
          <p:spPr>
            <a:xfrm>
              <a:off x="0" y="-28575"/>
              <a:ext cx="7638440" cy="2737575"/>
            </a:xfrm>
            <a:prstGeom prst="rect">
              <a:avLst/>
            </a:prstGeom>
          </p:spPr>
          <p:txBody>
            <a:bodyPr anchor="t" rtlCol="false" tIns="0" lIns="0" bIns="0" rIns="0"/>
            <a:lstStyle/>
            <a:p>
              <a:pPr algn="l">
                <a:lnSpc>
                  <a:spcPts val="3960"/>
                </a:lnSpc>
              </a:pPr>
              <a:r>
                <a:rPr lang="en-US" sz="3300">
                  <a:solidFill>
                    <a:srgbClr val="000000"/>
                  </a:solidFill>
                  <a:latin typeface="Poppins"/>
                  <a:ea typeface="Poppins"/>
                  <a:cs typeface="Poppins"/>
                  <a:sym typeface="Poppins"/>
                </a:rPr>
                <a:t>BILL EMERSON GOOD SAMARITAN FOOD DONATION ACT</a:t>
              </a:r>
            </a:p>
          </p:txBody>
        </p:sp>
      </p:grpSp>
      <p:grpSp>
        <p:nvGrpSpPr>
          <p:cNvPr name="Group 18" id="18"/>
          <p:cNvGrpSpPr/>
          <p:nvPr/>
        </p:nvGrpSpPr>
        <p:grpSpPr>
          <a:xfrm rot="0">
            <a:off x="10013895" y="1037229"/>
            <a:ext cx="1325700" cy="1325700"/>
            <a:chOff x="0" y="0"/>
            <a:chExt cx="1767600" cy="1767600"/>
          </a:xfrm>
        </p:grpSpPr>
        <p:sp>
          <p:nvSpPr>
            <p:cNvPr name="Freeform 19" id="19"/>
            <p:cNvSpPr/>
            <p:nvPr/>
          </p:nvSpPr>
          <p:spPr>
            <a:xfrm flipH="false" flipV="false" rot="0">
              <a:off x="0" y="0"/>
              <a:ext cx="1767586" cy="1767586"/>
            </a:xfrm>
            <a:custGeom>
              <a:avLst/>
              <a:gdLst/>
              <a:ahLst/>
              <a:cxnLst/>
              <a:rect r="r" b="b" t="t" l="l"/>
              <a:pathLst>
                <a:path h="1767586" w="1767586">
                  <a:moveTo>
                    <a:pt x="0" y="883793"/>
                  </a:moveTo>
                  <a:cubicBezTo>
                    <a:pt x="0" y="395732"/>
                    <a:pt x="395732" y="0"/>
                    <a:pt x="883793" y="0"/>
                  </a:cubicBezTo>
                  <a:cubicBezTo>
                    <a:pt x="1371854" y="0"/>
                    <a:pt x="1767586" y="395732"/>
                    <a:pt x="1767586" y="883793"/>
                  </a:cubicBezTo>
                  <a:cubicBezTo>
                    <a:pt x="1767586" y="1371854"/>
                    <a:pt x="1371854" y="1767586"/>
                    <a:pt x="883793" y="1767586"/>
                  </a:cubicBezTo>
                  <a:cubicBezTo>
                    <a:pt x="395732" y="1767586"/>
                    <a:pt x="0" y="1371854"/>
                    <a:pt x="0" y="883793"/>
                  </a:cubicBezTo>
                  <a:close/>
                </a:path>
              </a:pathLst>
            </a:custGeom>
            <a:solidFill>
              <a:srgbClr val="FFFFFF"/>
            </a:solidFill>
          </p:spPr>
        </p:sp>
      </p:grpSp>
      <p:sp>
        <p:nvSpPr>
          <p:cNvPr name="Freeform 20" id="20"/>
          <p:cNvSpPr/>
          <p:nvPr/>
        </p:nvSpPr>
        <p:spPr>
          <a:xfrm flipH="false" flipV="false" rot="0">
            <a:off x="10202990" y="1206804"/>
            <a:ext cx="947513" cy="986550"/>
          </a:xfrm>
          <a:custGeom>
            <a:avLst/>
            <a:gdLst/>
            <a:ahLst/>
            <a:cxnLst/>
            <a:rect r="r" b="b" t="t" l="l"/>
            <a:pathLst>
              <a:path h="986550" w="947513">
                <a:moveTo>
                  <a:pt x="0" y="0"/>
                </a:moveTo>
                <a:lnTo>
                  <a:pt x="947512" y="0"/>
                </a:lnTo>
                <a:lnTo>
                  <a:pt x="947512" y="986550"/>
                </a:lnTo>
                <a:lnTo>
                  <a:pt x="0" y="986550"/>
                </a:lnTo>
                <a:lnTo>
                  <a:pt x="0" y="0"/>
                </a:lnTo>
                <a:close/>
              </a:path>
            </a:pathLst>
          </a:custGeom>
          <a:blipFill>
            <a:blip r:embed="rId5"/>
            <a:stretch>
              <a:fillRect l="0" t="0" r="-2" b="0"/>
            </a:stretch>
          </a:blipFill>
        </p:spPr>
      </p:sp>
      <p:grpSp>
        <p:nvGrpSpPr>
          <p:cNvPr name="Group 21" id="21"/>
          <p:cNvGrpSpPr/>
          <p:nvPr/>
        </p:nvGrpSpPr>
        <p:grpSpPr>
          <a:xfrm rot="0">
            <a:off x="11713461" y="5118260"/>
            <a:ext cx="4668300" cy="1309954"/>
            <a:chOff x="0" y="0"/>
            <a:chExt cx="6224400" cy="1746606"/>
          </a:xfrm>
        </p:grpSpPr>
        <p:sp>
          <p:nvSpPr>
            <p:cNvPr name="Freeform 22" id="22"/>
            <p:cNvSpPr/>
            <p:nvPr/>
          </p:nvSpPr>
          <p:spPr>
            <a:xfrm flipH="false" flipV="false" rot="0">
              <a:off x="0" y="0"/>
              <a:ext cx="6224400" cy="1746606"/>
            </a:xfrm>
            <a:custGeom>
              <a:avLst/>
              <a:gdLst/>
              <a:ahLst/>
              <a:cxnLst/>
              <a:rect r="r" b="b" t="t" l="l"/>
              <a:pathLst>
                <a:path h="1746606" w="6224400">
                  <a:moveTo>
                    <a:pt x="0" y="0"/>
                  </a:moveTo>
                  <a:lnTo>
                    <a:pt x="6224400" y="0"/>
                  </a:lnTo>
                  <a:lnTo>
                    <a:pt x="6224400" y="1746606"/>
                  </a:lnTo>
                  <a:lnTo>
                    <a:pt x="0" y="1746606"/>
                  </a:lnTo>
                  <a:close/>
                </a:path>
              </a:pathLst>
            </a:custGeom>
            <a:solidFill>
              <a:srgbClr val="000000">
                <a:alpha val="0"/>
              </a:srgbClr>
            </a:solidFill>
          </p:spPr>
        </p:sp>
        <p:sp>
          <p:nvSpPr>
            <p:cNvPr name="TextBox 23" id="23"/>
            <p:cNvSpPr txBox="true"/>
            <p:nvPr/>
          </p:nvSpPr>
          <p:spPr>
            <a:xfrm>
              <a:off x="0" y="-28575"/>
              <a:ext cx="6224400" cy="1775181"/>
            </a:xfrm>
            <a:prstGeom prst="rect">
              <a:avLst/>
            </a:prstGeom>
          </p:spPr>
          <p:txBody>
            <a:bodyPr anchor="t" rtlCol="false" tIns="0" lIns="0" bIns="0" rIns="0"/>
            <a:lstStyle/>
            <a:p>
              <a:pPr algn="l">
                <a:lnSpc>
                  <a:spcPts val="3960"/>
                </a:lnSpc>
              </a:pPr>
              <a:r>
                <a:rPr lang="en-US" sz="3300">
                  <a:solidFill>
                    <a:srgbClr val="000000"/>
                  </a:solidFill>
                  <a:latin typeface="Poppins"/>
                  <a:ea typeface="Poppins"/>
                  <a:cs typeface="Poppins"/>
                  <a:sym typeface="Poppins"/>
                </a:rPr>
                <a:t>FOOD DONATION IMPROVEMENT ACT</a:t>
              </a:r>
            </a:p>
          </p:txBody>
        </p:sp>
      </p:grpSp>
      <p:grpSp>
        <p:nvGrpSpPr>
          <p:cNvPr name="Group 24" id="24"/>
          <p:cNvGrpSpPr/>
          <p:nvPr/>
        </p:nvGrpSpPr>
        <p:grpSpPr>
          <a:xfrm rot="0">
            <a:off x="10013895" y="5033941"/>
            <a:ext cx="1325700" cy="1325700"/>
            <a:chOff x="0" y="0"/>
            <a:chExt cx="1767600" cy="1767600"/>
          </a:xfrm>
        </p:grpSpPr>
        <p:sp>
          <p:nvSpPr>
            <p:cNvPr name="Freeform 25" id="25"/>
            <p:cNvSpPr/>
            <p:nvPr/>
          </p:nvSpPr>
          <p:spPr>
            <a:xfrm flipH="false" flipV="false" rot="0">
              <a:off x="0" y="0"/>
              <a:ext cx="1767586" cy="1767586"/>
            </a:xfrm>
            <a:custGeom>
              <a:avLst/>
              <a:gdLst/>
              <a:ahLst/>
              <a:cxnLst/>
              <a:rect r="r" b="b" t="t" l="l"/>
              <a:pathLst>
                <a:path h="1767586" w="1767586">
                  <a:moveTo>
                    <a:pt x="0" y="883793"/>
                  </a:moveTo>
                  <a:cubicBezTo>
                    <a:pt x="0" y="395732"/>
                    <a:pt x="395732" y="0"/>
                    <a:pt x="883793" y="0"/>
                  </a:cubicBezTo>
                  <a:cubicBezTo>
                    <a:pt x="1371854" y="0"/>
                    <a:pt x="1767586" y="395732"/>
                    <a:pt x="1767586" y="883793"/>
                  </a:cubicBezTo>
                  <a:cubicBezTo>
                    <a:pt x="1767586" y="1371854"/>
                    <a:pt x="1371854" y="1767586"/>
                    <a:pt x="883793" y="1767586"/>
                  </a:cubicBezTo>
                  <a:cubicBezTo>
                    <a:pt x="395732" y="1767586"/>
                    <a:pt x="0" y="1371854"/>
                    <a:pt x="0" y="883793"/>
                  </a:cubicBezTo>
                  <a:close/>
                </a:path>
              </a:pathLst>
            </a:custGeom>
            <a:solidFill>
              <a:srgbClr val="FFFFFF"/>
            </a:solidFill>
          </p:spPr>
        </p:sp>
      </p:grpSp>
      <p:sp>
        <p:nvSpPr>
          <p:cNvPr name="Freeform 26" id="26"/>
          <p:cNvSpPr/>
          <p:nvPr/>
        </p:nvSpPr>
        <p:spPr>
          <a:xfrm flipH="false" flipV="false" rot="0">
            <a:off x="10202990" y="5203516"/>
            <a:ext cx="947513" cy="986550"/>
          </a:xfrm>
          <a:custGeom>
            <a:avLst/>
            <a:gdLst/>
            <a:ahLst/>
            <a:cxnLst/>
            <a:rect r="r" b="b" t="t" l="l"/>
            <a:pathLst>
              <a:path h="986550" w="947513">
                <a:moveTo>
                  <a:pt x="0" y="0"/>
                </a:moveTo>
                <a:lnTo>
                  <a:pt x="947512" y="0"/>
                </a:lnTo>
                <a:lnTo>
                  <a:pt x="947512" y="986550"/>
                </a:lnTo>
                <a:lnTo>
                  <a:pt x="0" y="986550"/>
                </a:lnTo>
                <a:lnTo>
                  <a:pt x="0" y="0"/>
                </a:lnTo>
                <a:close/>
              </a:path>
            </a:pathLst>
          </a:custGeom>
          <a:blipFill>
            <a:blip r:embed="rId5"/>
            <a:stretch>
              <a:fillRect l="0" t="0" r="-2" b="0"/>
            </a:stretch>
          </a:blipFill>
        </p:spPr>
      </p:sp>
      <p:grpSp>
        <p:nvGrpSpPr>
          <p:cNvPr name="Group 27" id="27"/>
          <p:cNvGrpSpPr/>
          <p:nvPr/>
        </p:nvGrpSpPr>
        <p:grpSpPr>
          <a:xfrm rot="0">
            <a:off x="9207045" y="8294399"/>
            <a:ext cx="1325700" cy="1325700"/>
            <a:chOff x="0" y="0"/>
            <a:chExt cx="1767600" cy="1767600"/>
          </a:xfrm>
        </p:grpSpPr>
        <p:sp>
          <p:nvSpPr>
            <p:cNvPr name="Freeform 28" id="28"/>
            <p:cNvSpPr/>
            <p:nvPr/>
          </p:nvSpPr>
          <p:spPr>
            <a:xfrm flipH="false" flipV="false" rot="0">
              <a:off x="0" y="0"/>
              <a:ext cx="1767586" cy="1767586"/>
            </a:xfrm>
            <a:custGeom>
              <a:avLst/>
              <a:gdLst/>
              <a:ahLst/>
              <a:cxnLst/>
              <a:rect r="r" b="b" t="t" l="l"/>
              <a:pathLst>
                <a:path h="1767586" w="1767586">
                  <a:moveTo>
                    <a:pt x="0" y="883793"/>
                  </a:moveTo>
                  <a:cubicBezTo>
                    <a:pt x="0" y="395732"/>
                    <a:pt x="395732" y="0"/>
                    <a:pt x="883793" y="0"/>
                  </a:cubicBezTo>
                  <a:cubicBezTo>
                    <a:pt x="1371854" y="0"/>
                    <a:pt x="1767586" y="395732"/>
                    <a:pt x="1767586" y="883793"/>
                  </a:cubicBezTo>
                  <a:cubicBezTo>
                    <a:pt x="1767586" y="1371854"/>
                    <a:pt x="1371854" y="1767586"/>
                    <a:pt x="883793" y="1767586"/>
                  </a:cubicBezTo>
                  <a:cubicBezTo>
                    <a:pt x="395732" y="1767586"/>
                    <a:pt x="0" y="1371854"/>
                    <a:pt x="0" y="883793"/>
                  </a:cubicBezTo>
                  <a:close/>
                </a:path>
              </a:pathLst>
            </a:custGeom>
            <a:solidFill>
              <a:srgbClr val="FFFFFF"/>
            </a:solidFill>
          </p:spPr>
        </p:sp>
      </p:grpSp>
      <p:sp>
        <p:nvSpPr>
          <p:cNvPr name="Freeform 29" id="29"/>
          <p:cNvSpPr/>
          <p:nvPr/>
        </p:nvSpPr>
        <p:spPr>
          <a:xfrm flipH="false" flipV="false" rot="0">
            <a:off x="9478612" y="8524931"/>
            <a:ext cx="782550" cy="864637"/>
          </a:xfrm>
          <a:custGeom>
            <a:avLst/>
            <a:gdLst/>
            <a:ahLst/>
            <a:cxnLst/>
            <a:rect r="r" b="b" t="t" l="l"/>
            <a:pathLst>
              <a:path h="864637" w="782550">
                <a:moveTo>
                  <a:pt x="0" y="0"/>
                </a:moveTo>
                <a:lnTo>
                  <a:pt x="782551" y="0"/>
                </a:lnTo>
                <a:lnTo>
                  <a:pt x="782551" y="864637"/>
                </a:lnTo>
                <a:lnTo>
                  <a:pt x="0" y="864637"/>
                </a:lnTo>
                <a:lnTo>
                  <a:pt x="0" y="0"/>
                </a:lnTo>
                <a:close/>
              </a:path>
            </a:pathLst>
          </a:custGeom>
          <a:blipFill>
            <a:blip r:embed="rId6"/>
            <a:stretch>
              <a:fillRect l="0" t="0" r="0" b="0"/>
            </a:stretch>
          </a:blipFill>
        </p:spPr>
      </p:sp>
      <p:grpSp>
        <p:nvGrpSpPr>
          <p:cNvPr name="Group 30" id="30"/>
          <p:cNvGrpSpPr/>
          <p:nvPr/>
        </p:nvGrpSpPr>
        <p:grpSpPr>
          <a:xfrm rot="0">
            <a:off x="9608088" y="6378691"/>
            <a:ext cx="7477650" cy="2167108"/>
            <a:chOff x="0" y="0"/>
            <a:chExt cx="9970200" cy="2889477"/>
          </a:xfrm>
        </p:grpSpPr>
        <p:sp>
          <p:nvSpPr>
            <p:cNvPr name="Freeform 31" id="31"/>
            <p:cNvSpPr/>
            <p:nvPr/>
          </p:nvSpPr>
          <p:spPr>
            <a:xfrm flipH="false" flipV="false" rot="0">
              <a:off x="0" y="0"/>
              <a:ext cx="9970200" cy="2889477"/>
            </a:xfrm>
            <a:custGeom>
              <a:avLst/>
              <a:gdLst/>
              <a:ahLst/>
              <a:cxnLst/>
              <a:rect r="r" b="b" t="t" l="l"/>
              <a:pathLst>
                <a:path h="2889477" w="9970200">
                  <a:moveTo>
                    <a:pt x="0" y="0"/>
                  </a:moveTo>
                  <a:lnTo>
                    <a:pt x="9970200" y="0"/>
                  </a:lnTo>
                  <a:lnTo>
                    <a:pt x="9970200" y="2889477"/>
                  </a:lnTo>
                  <a:lnTo>
                    <a:pt x="0" y="2889477"/>
                  </a:lnTo>
                  <a:close/>
                </a:path>
              </a:pathLst>
            </a:custGeom>
            <a:solidFill>
              <a:srgbClr val="000000">
                <a:alpha val="0"/>
              </a:srgbClr>
            </a:solidFill>
          </p:spPr>
        </p:sp>
        <p:sp>
          <p:nvSpPr>
            <p:cNvPr name="TextBox 32" id="32"/>
            <p:cNvSpPr txBox="true"/>
            <p:nvPr/>
          </p:nvSpPr>
          <p:spPr>
            <a:xfrm>
              <a:off x="0" y="-114300"/>
              <a:ext cx="9970200" cy="3003777"/>
            </a:xfrm>
            <a:prstGeom prst="rect">
              <a:avLst/>
            </a:prstGeom>
          </p:spPr>
          <p:txBody>
            <a:bodyPr anchor="t" rtlCol="false" tIns="0" lIns="0" bIns="0" rIns="0"/>
            <a:lstStyle/>
            <a:p>
              <a:pPr algn="ctr">
                <a:lnSpc>
                  <a:spcPts val="3360"/>
                </a:lnSpc>
              </a:pPr>
              <a:r>
                <a:rPr lang="en-US" sz="2000">
                  <a:solidFill>
                    <a:srgbClr val="027D5A"/>
                  </a:solidFill>
                  <a:latin typeface="Poppins"/>
                  <a:ea typeface="Poppins"/>
                  <a:cs typeface="Poppins"/>
                  <a:sym typeface="Poppins"/>
                </a:rPr>
                <a:t>Expand liability protections to include not only donations made via a nonprofit intermediary, but also donations made by school food authority and institution of higher education that donate food directly to individuals.</a:t>
              </a:r>
            </a:p>
            <a:p>
              <a:pPr algn="ctr">
                <a:lnSpc>
                  <a:spcPts val="3360"/>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15225" y="1595700"/>
            <a:ext cx="6730650" cy="8144550"/>
            <a:chOff x="0" y="0"/>
            <a:chExt cx="8974200" cy="10859400"/>
          </a:xfrm>
        </p:grpSpPr>
        <p:sp>
          <p:nvSpPr>
            <p:cNvPr name="Freeform 3" id="3"/>
            <p:cNvSpPr/>
            <p:nvPr/>
          </p:nvSpPr>
          <p:spPr>
            <a:xfrm flipH="false" flipV="false" rot="0">
              <a:off x="0" y="0"/>
              <a:ext cx="8974200" cy="10859389"/>
            </a:xfrm>
            <a:custGeom>
              <a:avLst/>
              <a:gdLst/>
              <a:ahLst/>
              <a:cxnLst/>
              <a:rect r="r" b="b" t="t" l="l"/>
              <a:pathLst>
                <a:path h="10859389" w="8974200">
                  <a:moveTo>
                    <a:pt x="0" y="411607"/>
                  </a:moveTo>
                  <a:cubicBezTo>
                    <a:pt x="0" y="184277"/>
                    <a:pt x="184277" y="0"/>
                    <a:pt x="411607" y="0"/>
                  </a:cubicBezTo>
                  <a:lnTo>
                    <a:pt x="8562594" y="0"/>
                  </a:lnTo>
                  <a:cubicBezTo>
                    <a:pt x="8789924" y="0"/>
                    <a:pt x="8974200" y="184277"/>
                    <a:pt x="8974200" y="411607"/>
                  </a:cubicBezTo>
                  <a:lnTo>
                    <a:pt x="8974200" y="10447782"/>
                  </a:lnTo>
                  <a:cubicBezTo>
                    <a:pt x="8974200" y="10675112"/>
                    <a:pt x="8789924" y="10859388"/>
                    <a:pt x="8562594" y="10859388"/>
                  </a:cubicBezTo>
                  <a:lnTo>
                    <a:pt x="411607" y="10859388"/>
                  </a:lnTo>
                  <a:cubicBezTo>
                    <a:pt x="184277" y="10859389"/>
                    <a:pt x="0" y="10675112"/>
                    <a:pt x="0" y="10447782"/>
                  </a:cubicBezTo>
                  <a:close/>
                </a:path>
              </a:pathLst>
            </a:custGeom>
            <a:solidFill>
              <a:srgbClr val="E9F1EE"/>
            </a:solidFill>
          </p:spPr>
        </p:sp>
      </p:grpSp>
      <p:grpSp>
        <p:nvGrpSpPr>
          <p:cNvPr name="Group 4" id="4"/>
          <p:cNvGrpSpPr/>
          <p:nvPr/>
        </p:nvGrpSpPr>
        <p:grpSpPr>
          <a:xfrm rot="0">
            <a:off x="923400" y="3309320"/>
            <a:ext cx="5514300" cy="2585700"/>
            <a:chOff x="0" y="0"/>
            <a:chExt cx="7352400" cy="3447600"/>
          </a:xfrm>
        </p:grpSpPr>
        <p:sp>
          <p:nvSpPr>
            <p:cNvPr name="Freeform 5" id="5"/>
            <p:cNvSpPr/>
            <p:nvPr/>
          </p:nvSpPr>
          <p:spPr>
            <a:xfrm flipH="false" flipV="false" rot="0">
              <a:off x="0" y="0"/>
              <a:ext cx="7352400" cy="3447600"/>
            </a:xfrm>
            <a:custGeom>
              <a:avLst/>
              <a:gdLst/>
              <a:ahLst/>
              <a:cxnLst/>
              <a:rect r="r" b="b" t="t" l="l"/>
              <a:pathLst>
                <a:path h="3447600" w="7352400">
                  <a:moveTo>
                    <a:pt x="0" y="0"/>
                  </a:moveTo>
                  <a:lnTo>
                    <a:pt x="7352400" y="0"/>
                  </a:lnTo>
                  <a:lnTo>
                    <a:pt x="7352400" y="3447600"/>
                  </a:lnTo>
                  <a:lnTo>
                    <a:pt x="0" y="3447600"/>
                  </a:lnTo>
                  <a:close/>
                </a:path>
              </a:pathLst>
            </a:custGeom>
            <a:solidFill>
              <a:srgbClr val="000000">
                <a:alpha val="0"/>
              </a:srgbClr>
            </a:solidFill>
          </p:spPr>
        </p:sp>
        <p:sp>
          <p:nvSpPr>
            <p:cNvPr name="TextBox 6" id="6"/>
            <p:cNvSpPr txBox="true"/>
            <p:nvPr/>
          </p:nvSpPr>
          <p:spPr>
            <a:xfrm>
              <a:off x="0" y="-19050"/>
              <a:ext cx="7352400" cy="3466650"/>
            </a:xfrm>
            <a:prstGeom prst="rect">
              <a:avLst/>
            </a:prstGeom>
          </p:spPr>
          <p:txBody>
            <a:bodyPr anchor="t" rtlCol="false" tIns="0" lIns="0" bIns="0" rIns="0"/>
            <a:lstStyle/>
            <a:p>
              <a:pPr algn="l" marL="624840" indent="-312420" lvl="1">
                <a:lnSpc>
                  <a:spcPts val="2879"/>
                </a:lnSpc>
                <a:buFont typeface="Arial"/>
                <a:buChar char="•"/>
              </a:pPr>
              <a:r>
                <a:rPr lang="en-US" sz="2400">
                  <a:solidFill>
                    <a:srgbClr val="000000"/>
                  </a:solidFill>
                  <a:latin typeface="Poppins"/>
                  <a:ea typeface="Poppins"/>
                  <a:cs typeface="Poppins"/>
                  <a:sym typeface="Poppins"/>
                </a:rPr>
                <a:t>Soup kitchens</a:t>
              </a:r>
            </a:p>
            <a:p>
              <a:pPr algn="l" marL="624840" indent="-312420" lvl="1">
                <a:lnSpc>
                  <a:spcPts val="2879"/>
                </a:lnSpc>
                <a:buFont typeface="Arial"/>
                <a:buChar char="•"/>
              </a:pPr>
              <a:r>
                <a:rPr lang="en-US" sz="2400">
                  <a:solidFill>
                    <a:srgbClr val="000000"/>
                  </a:solidFill>
                  <a:latin typeface="Poppins"/>
                  <a:ea typeface="Poppins"/>
                  <a:cs typeface="Poppins"/>
                  <a:sym typeface="Poppins"/>
                </a:rPr>
                <a:t>Shelters</a:t>
              </a:r>
            </a:p>
            <a:p>
              <a:pPr algn="l" marL="624840" indent="-312420" lvl="1">
                <a:lnSpc>
                  <a:spcPts val="2879"/>
                </a:lnSpc>
                <a:buFont typeface="Arial"/>
                <a:buChar char="•"/>
              </a:pPr>
              <a:r>
                <a:rPr lang="en-US" sz="2400">
                  <a:solidFill>
                    <a:srgbClr val="000000"/>
                  </a:solidFill>
                  <a:latin typeface="Poppins"/>
                  <a:ea typeface="Poppins"/>
                  <a:cs typeface="Poppins"/>
                  <a:sym typeface="Poppins"/>
                </a:rPr>
                <a:t>Food pantries</a:t>
              </a:r>
            </a:p>
            <a:p>
              <a:pPr algn="l" marL="624840" indent="-312420" lvl="1">
                <a:lnSpc>
                  <a:spcPts val="2879"/>
                </a:lnSpc>
                <a:buFont typeface="Arial"/>
                <a:buChar char="•"/>
              </a:pPr>
              <a:r>
                <a:rPr lang="en-US" sz="2400">
                  <a:solidFill>
                    <a:srgbClr val="000000"/>
                  </a:solidFill>
                  <a:latin typeface="Poppins"/>
                  <a:ea typeface="Poppins"/>
                  <a:cs typeface="Poppins"/>
                  <a:sym typeface="Poppins"/>
                </a:rPr>
                <a:t>Elderly housing complexes</a:t>
              </a:r>
            </a:p>
            <a:p>
              <a:pPr algn="l" marL="624840" indent="-312420" lvl="1">
                <a:lnSpc>
                  <a:spcPts val="2879"/>
                </a:lnSpc>
                <a:buFont typeface="Arial"/>
                <a:buChar char="•"/>
              </a:pPr>
              <a:r>
                <a:rPr lang="en-US" sz="2400">
                  <a:solidFill>
                    <a:srgbClr val="000000"/>
                  </a:solidFill>
                  <a:latin typeface="Poppins"/>
                  <a:ea typeface="Poppins"/>
                  <a:cs typeface="Poppins"/>
                  <a:sym typeface="Poppins"/>
                </a:rPr>
                <a:t>Families in need</a:t>
              </a:r>
            </a:p>
            <a:p>
              <a:pPr algn="l" marL="624840" indent="-312420" lvl="1">
                <a:lnSpc>
                  <a:spcPts val="2879"/>
                </a:lnSpc>
                <a:buFont typeface="Arial"/>
                <a:buChar char="•"/>
              </a:pPr>
              <a:r>
                <a:rPr lang="en-US" sz="2400">
                  <a:solidFill>
                    <a:srgbClr val="000000"/>
                  </a:solidFill>
                  <a:latin typeface="Poppins"/>
                  <a:ea typeface="Poppins"/>
                  <a:cs typeface="Poppins"/>
                  <a:sym typeface="Poppins"/>
                </a:rPr>
                <a:t>And many more community support initiatives</a:t>
              </a:r>
            </a:p>
          </p:txBody>
        </p:sp>
      </p:grpSp>
      <p:grpSp>
        <p:nvGrpSpPr>
          <p:cNvPr name="Group 7" id="7"/>
          <p:cNvGrpSpPr/>
          <p:nvPr/>
        </p:nvGrpSpPr>
        <p:grpSpPr>
          <a:xfrm rot="0">
            <a:off x="315225" y="297450"/>
            <a:ext cx="17657550" cy="827550"/>
            <a:chOff x="0" y="0"/>
            <a:chExt cx="23543400" cy="1103400"/>
          </a:xfrm>
        </p:grpSpPr>
        <p:sp>
          <p:nvSpPr>
            <p:cNvPr name="Freeform 8" id="8"/>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9" id="9"/>
          <p:cNvGrpSpPr/>
          <p:nvPr/>
        </p:nvGrpSpPr>
        <p:grpSpPr>
          <a:xfrm rot="0">
            <a:off x="516000" y="354600"/>
            <a:ext cx="7576200" cy="745617"/>
            <a:chOff x="0" y="0"/>
            <a:chExt cx="10101600" cy="994156"/>
          </a:xfrm>
        </p:grpSpPr>
        <p:sp>
          <p:nvSpPr>
            <p:cNvPr name="Freeform 10" id="10"/>
            <p:cNvSpPr/>
            <p:nvPr/>
          </p:nvSpPr>
          <p:spPr>
            <a:xfrm flipH="false" flipV="false" rot="0">
              <a:off x="0" y="0"/>
              <a:ext cx="10101600" cy="994156"/>
            </a:xfrm>
            <a:custGeom>
              <a:avLst/>
              <a:gdLst/>
              <a:ahLst/>
              <a:cxnLst/>
              <a:rect r="r" b="b" t="t" l="l"/>
              <a:pathLst>
                <a:path h="994156" w="10101600">
                  <a:moveTo>
                    <a:pt x="0" y="0"/>
                  </a:moveTo>
                  <a:lnTo>
                    <a:pt x="10101600" y="0"/>
                  </a:lnTo>
                  <a:lnTo>
                    <a:pt x="10101600" y="994156"/>
                  </a:lnTo>
                  <a:lnTo>
                    <a:pt x="0" y="994156"/>
                  </a:lnTo>
                  <a:close/>
                </a:path>
              </a:pathLst>
            </a:custGeom>
            <a:solidFill>
              <a:srgbClr val="000000">
                <a:alpha val="0"/>
              </a:srgbClr>
            </a:solidFill>
          </p:spPr>
        </p:sp>
        <p:sp>
          <p:nvSpPr>
            <p:cNvPr name="TextBox 11" id="11"/>
            <p:cNvSpPr txBox="true"/>
            <p:nvPr/>
          </p:nvSpPr>
          <p:spPr>
            <a:xfrm>
              <a:off x="0" y="9525"/>
              <a:ext cx="10101600" cy="984631"/>
            </a:xfrm>
            <a:prstGeom prst="rect">
              <a:avLst/>
            </a:prstGeom>
          </p:spPr>
          <p:txBody>
            <a:bodyPr anchor="t" rtlCol="false" tIns="0" lIns="0" bIns="0" rIns="0"/>
            <a:lstStyle/>
            <a:p>
              <a:pPr algn="l">
                <a:lnSpc>
                  <a:spcPts val="3240"/>
                </a:lnSpc>
              </a:pPr>
              <a:r>
                <a:rPr lang="en-US" sz="3000">
                  <a:solidFill>
                    <a:srgbClr val="202124"/>
                  </a:solidFill>
                  <a:latin typeface="Poppins"/>
                  <a:ea typeface="Poppins"/>
                  <a:cs typeface="Poppins"/>
                  <a:sym typeface="Poppins"/>
                </a:rPr>
                <a:t>Nonprofit Partnership Collaboration</a:t>
              </a:r>
            </a:p>
          </p:txBody>
        </p:sp>
      </p:grpSp>
      <p:sp>
        <p:nvSpPr>
          <p:cNvPr name="Freeform 12" id="12"/>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3"/>
            <a:stretch>
              <a:fillRect l="0" t="0" r="-1" b="0"/>
            </a:stretch>
          </a:blipFill>
        </p:spPr>
      </p:sp>
      <p:grpSp>
        <p:nvGrpSpPr>
          <p:cNvPr name="Group 13" id="13"/>
          <p:cNvGrpSpPr/>
          <p:nvPr/>
        </p:nvGrpSpPr>
        <p:grpSpPr>
          <a:xfrm rot="0">
            <a:off x="923400" y="2162362"/>
            <a:ext cx="5514300" cy="1008774"/>
            <a:chOff x="0" y="0"/>
            <a:chExt cx="7352400" cy="1345032"/>
          </a:xfrm>
        </p:grpSpPr>
        <p:sp>
          <p:nvSpPr>
            <p:cNvPr name="Freeform 14" id="14"/>
            <p:cNvSpPr/>
            <p:nvPr/>
          </p:nvSpPr>
          <p:spPr>
            <a:xfrm flipH="false" flipV="false" rot="0">
              <a:off x="0" y="0"/>
              <a:ext cx="7352400" cy="1345032"/>
            </a:xfrm>
            <a:custGeom>
              <a:avLst/>
              <a:gdLst/>
              <a:ahLst/>
              <a:cxnLst/>
              <a:rect r="r" b="b" t="t" l="l"/>
              <a:pathLst>
                <a:path h="1345032" w="7352400">
                  <a:moveTo>
                    <a:pt x="0" y="0"/>
                  </a:moveTo>
                  <a:lnTo>
                    <a:pt x="7352400" y="0"/>
                  </a:lnTo>
                  <a:lnTo>
                    <a:pt x="7352400" y="1345032"/>
                  </a:lnTo>
                  <a:lnTo>
                    <a:pt x="0" y="1345032"/>
                  </a:lnTo>
                  <a:close/>
                </a:path>
              </a:pathLst>
            </a:custGeom>
            <a:solidFill>
              <a:srgbClr val="000000">
                <a:alpha val="0"/>
              </a:srgbClr>
            </a:solidFill>
          </p:spPr>
        </p:sp>
        <p:sp>
          <p:nvSpPr>
            <p:cNvPr name="TextBox 15" id="15"/>
            <p:cNvSpPr txBox="true"/>
            <p:nvPr/>
          </p:nvSpPr>
          <p:spPr>
            <a:xfrm>
              <a:off x="0" y="-28575"/>
              <a:ext cx="7352400" cy="1373607"/>
            </a:xfrm>
            <a:prstGeom prst="rect">
              <a:avLst/>
            </a:prstGeom>
          </p:spPr>
          <p:txBody>
            <a:bodyPr anchor="t" rtlCol="false" tIns="0" lIns="0" bIns="0" rIns="0"/>
            <a:lstStyle/>
            <a:p>
              <a:pPr algn="l">
                <a:lnSpc>
                  <a:spcPts val="3060"/>
                </a:lnSpc>
              </a:pPr>
              <a:r>
                <a:rPr lang="en-US" sz="2550">
                  <a:solidFill>
                    <a:srgbClr val="027D5A"/>
                  </a:solidFill>
                  <a:latin typeface="Poppins"/>
                  <a:ea typeface="Poppins"/>
                  <a:cs typeface="Poppins"/>
                  <a:sym typeface="Poppins"/>
                </a:rPr>
                <a:t>Careit collaborates with local 501(c)(3) Nonprofits such as</a:t>
              </a:r>
            </a:p>
          </p:txBody>
        </p:sp>
      </p:grpSp>
      <p:grpSp>
        <p:nvGrpSpPr>
          <p:cNvPr name="Group 16" id="16"/>
          <p:cNvGrpSpPr/>
          <p:nvPr/>
        </p:nvGrpSpPr>
        <p:grpSpPr>
          <a:xfrm rot="0">
            <a:off x="923400" y="6934500"/>
            <a:ext cx="5514300" cy="2216700"/>
            <a:chOff x="0" y="0"/>
            <a:chExt cx="7352400" cy="2955600"/>
          </a:xfrm>
        </p:grpSpPr>
        <p:sp>
          <p:nvSpPr>
            <p:cNvPr name="Freeform 17" id="17"/>
            <p:cNvSpPr/>
            <p:nvPr/>
          </p:nvSpPr>
          <p:spPr>
            <a:xfrm flipH="false" flipV="false" rot="0">
              <a:off x="0" y="0"/>
              <a:ext cx="7352400" cy="2955600"/>
            </a:xfrm>
            <a:custGeom>
              <a:avLst/>
              <a:gdLst/>
              <a:ahLst/>
              <a:cxnLst/>
              <a:rect r="r" b="b" t="t" l="l"/>
              <a:pathLst>
                <a:path h="2955600" w="7352400">
                  <a:moveTo>
                    <a:pt x="0" y="0"/>
                  </a:moveTo>
                  <a:lnTo>
                    <a:pt x="7352400" y="0"/>
                  </a:lnTo>
                  <a:lnTo>
                    <a:pt x="7352400" y="2955600"/>
                  </a:lnTo>
                  <a:lnTo>
                    <a:pt x="0" y="2955600"/>
                  </a:lnTo>
                  <a:close/>
                </a:path>
              </a:pathLst>
            </a:custGeom>
            <a:solidFill>
              <a:srgbClr val="000000">
                <a:alpha val="0"/>
              </a:srgbClr>
            </a:solidFill>
          </p:spPr>
        </p:sp>
        <p:sp>
          <p:nvSpPr>
            <p:cNvPr name="TextBox 18" id="18"/>
            <p:cNvSpPr txBox="true"/>
            <p:nvPr/>
          </p:nvSpPr>
          <p:spPr>
            <a:xfrm>
              <a:off x="0" y="-19050"/>
              <a:ext cx="7352400" cy="2974650"/>
            </a:xfrm>
            <a:prstGeom prst="rect">
              <a:avLst/>
            </a:prstGeom>
          </p:spPr>
          <p:txBody>
            <a:bodyPr anchor="t" rtlCol="false" tIns="0" lIns="0" bIns="0" rIns="0"/>
            <a:lstStyle/>
            <a:p>
              <a:pPr algn="l" marL="624840" indent="-312420" lvl="1">
                <a:lnSpc>
                  <a:spcPts val="2879"/>
                </a:lnSpc>
                <a:buFont typeface="Arial"/>
                <a:buChar char="•"/>
              </a:pPr>
              <a:r>
                <a:rPr lang="en-US" sz="2400">
                  <a:solidFill>
                    <a:srgbClr val="000000"/>
                  </a:solidFill>
                  <a:latin typeface="Poppins"/>
                  <a:ea typeface="Poppins"/>
                  <a:cs typeface="Poppins"/>
                  <a:sym typeface="Poppins"/>
                </a:rPr>
                <a:t>Individuals and families or students experiencing</a:t>
              </a:r>
              <a:r>
                <a:rPr lang="en-US" sz="2400">
                  <a:solidFill>
                    <a:srgbClr val="000000"/>
                  </a:solidFill>
                  <a:latin typeface="Poppins"/>
                  <a:ea typeface="Poppins"/>
                  <a:cs typeface="Poppins"/>
                  <a:sym typeface="Poppins"/>
                </a:rPr>
                <a:t> food insecurity sign up</a:t>
              </a:r>
            </a:p>
            <a:p>
              <a:pPr algn="l" marL="624840" indent="-312420" lvl="1">
                <a:lnSpc>
                  <a:spcPts val="2879"/>
                </a:lnSpc>
                <a:buFont typeface="Arial"/>
                <a:buChar char="•"/>
              </a:pPr>
              <a:r>
                <a:rPr lang="en-US" sz="2400">
                  <a:solidFill>
                    <a:srgbClr val="000000"/>
                  </a:solidFill>
                  <a:latin typeface="Poppins"/>
                  <a:ea typeface="Poppins"/>
                  <a:cs typeface="Poppins"/>
                  <a:sym typeface="Poppins"/>
                </a:rPr>
                <a:t>Food is claimed on a first-come first-served basis</a:t>
              </a:r>
            </a:p>
          </p:txBody>
        </p:sp>
      </p:grpSp>
      <p:grpSp>
        <p:nvGrpSpPr>
          <p:cNvPr name="Group 19" id="19"/>
          <p:cNvGrpSpPr/>
          <p:nvPr/>
        </p:nvGrpSpPr>
        <p:grpSpPr>
          <a:xfrm rot="0">
            <a:off x="923400" y="6257175"/>
            <a:ext cx="5514300" cy="627774"/>
            <a:chOff x="0" y="0"/>
            <a:chExt cx="7352400" cy="837032"/>
          </a:xfrm>
        </p:grpSpPr>
        <p:sp>
          <p:nvSpPr>
            <p:cNvPr name="Freeform 20" id="20"/>
            <p:cNvSpPr/>
            <p:nvPr/>
          </p:nvSpPr>
          <p:spPr>
            <a:xfrm flipH="false" flipV="false" rot="0">
              <a:off x="0" y="0"/>
              <a:ext cx="7352400" cy="837032"/>
            </a:xfrm>
            <a:custGeom>
              <a:avLst/>
              <a:gdLst/>
              <a:ahLst/>
              <a:cxnLst/>
              <a:rect r="r" b="b" t="t" l="l"/>
              <a:pathLst>
                <a:path h="837032" w="7352400">
                  <a:moveTo>
                    <a:pt x="0" y="0"/>
                  </a:moveTo>
                  <a:lnTo>
                    <a:pt x="7352400" y="0"/>
                  </a:lnTo>
                  <a:lnTo>
                    <a:pt x="7352400" y="837032"/>
                  </a:lnTo>
                  <a:lnTo>
                    <a:pt x="0" y="837032"/>
                  </a:lnTo>
                  <a:close/>
                </a:path>
              </a:pathLst>
            </a:custGeom>
            <a:solidFill>
              <a:srgbClr val="000000">
                <a:alpha val="0"/>
              </a:srgbClr>
            </a:solidFill>
          </p:spPr>
        </p:sp>
        <p:sp>
          <p:nvSpPr>
            <p:cNvPr name="TextBox 21" id="21"/>
            <p:cNvSpPr txBox="true"/>
            <p:nvPr/>
          </p:nvSpPr>
          <p:spPr>
            <a:xfrm>
              <a:off x="0" y="-28575"/>
              <a:ext cx="7352400" cy="865607"/>
            </a:xfrm>
            <a:prstGeom prst="rect">
              <a:avLst/>
            </a:prstGeom>
          </p:spPr>
          <p:txBody>
            <a:bodyPr anchor="t" rtlCol="false" tIns="0" lIns="0" bIns="0" rIns="0"/>
            <a:lstStyle/>
            <a:p>
              <a:pPr algn="l">
                <a:lnSpc>
                  <a:spcPts val="3060"/>
                </a:lnSpc>
              </a:pPr>
              <a:r>
                <a:rPr lang="en-US" sz="2550">
                  <a:solidFill>
                    <a:srgbClr val="027D5A"/>
                  </a:solidFill>
                  <a:latin typeface="Poppins"/>
                  <a:ea typeface="Poppins"/>
                  <a:cs typeface="Poppins"/>
                  <a:sym typeface="Poppins"/>
                </a:rPr>
                <a:t>Direct users</a:t>
              </a:r>
            </a:p>
          </p:txBody>
        </p:sp>
      </p:grpSp>
      <p:sp>
        <p:nvSpPr>
          <p:cNvPr name="Freeform 22" id="22"/>
          <p:cNvSpPr/>
          <p:nvPr/>
        </p:nvSpPr>
        <p:spPr>
          <a:xfrm flipH="false" flipV="false" rot="0">
            <a:off x="11287650" y="4534424"/>
            <a:ext cx="2180880" cy="2864502"/>
          </a:xfrm>
          <a:custGeom>
            <a:avLst/>
            <a:gdLst/>
            <a:ahLst/>
            <a:cxnLst/>
            <a:rect r="r" b="b" t="t" l="l"/>
            <a:pathLst>
              <a:path h="2864502" w="2180880">
                <a:moveTo>
                  <a:pt x="0" y="0"/>
                </a:moveTo>
                <a:lnTo>
                  <a:pt x="2180880" y="0"/>
                </a:lnTo>
                <a:lnTo>
                  <a:pt x="2180880" y="2864501"/>
                </a:lnTo>
                <a:lnTo>
                  <a:pt x="0" y="2864501"/>
                </a:lnTo>
                <a:lnTo>
                  <a:pt x="0" y="0"/>
                </a:lnTo>
                <a:close/>
              </a:path>
            </a:pathLst>
          </a:custGeom>
          <a:blipFill>
            <a:blip r:embed="rId4"/>
            <a:stretch>
              <a:fillRect l="-88157" t="-3478" r="-88467" b="-4827"/>
            </a:stretch>
          </a:blipFill>
        </p:spPr>
      </p:sp>
      <p:sp>
        <p:nvSpPr>
          <p:cNvPr name="Freeform 23" id="23"/>
          <p:cNvSpPr/>
          <p:nvPr/>
        </p:nvSpPr>
        <p:spPr>
          <a:xfrm flipH="false" flipV="false" rot="0">
            <a:off x="15091521" y="1595696"/>
            <a:ext cx="2476033" cy="2764370"/>
          </a:xfrm>
          <a:custGeom>
            <a:avLst/>
            <a:gdLst/>
            <a:ahLst/>
            <a:cxnLst/>
            <a:rect r="r" b="b" t="t" l="l"/>
            <a:pathLst>
              <a:path h="2764370" w="2476033">
                <a:moveTo>
                  <a:pt x="0" y="0"/>
                </a:moveTo>
                <a:lnTo>
                  <a:pt x="2476033" y="0"/>
                </a:lnTo>
                <a:lnTo>
                  <a:pt x="2476033" y="2764369"/>
                </a:lnTo>
                <a:lnTo>
                  <a:pt x="0" y="2764369"/>
                </a:lnTo>
                <a:lnTo>
                  <a:pt x="0" y="0"/>
                </a:lnTo>
                <a:close/>
              </a:path>
            </a:pathLst>
          </a:custGeom>
          <a:blipFill>
            <a:blip r:embed="rId5"/>
            <a:stretch>
              <a:fillRect l="-10739" t="-4647" r="-12324" b="-5148"/>
            </a:stretch>
          </a:blipFill>
        </p:spPr>
      </p:sp>
      <p:sp>
        <p:nvSpPr>
          <p:cNvPr name="Freeform 24" id="24"/>
          <p:cNvSpPr/>
          <p:nvPr/>
        </p:nvSpPr>
        <p:spPr>
          <a:xfrm flipH="false" flipV="false" rot="0">
            <a:off x="11287650" y="1595696"/>
            <a:ext cx="3618374" cy="2764370"/>
          </a:xfrm>
          <a:custGeom>
            <a:avLst/>
            <a:gdLst/>
            <a:ahLst/>
            <a:cxnLst/>
            <a:rect r="r" b="b" t="t" l="l"/>
            <a:pathLst>
              <a:path h="2764370" w="3618374">
                <a:moveTo>
                  <a:pt x="0" y="0"/>
                </a:moveTo>
                <a:lnTo>
                  <a:pt x="3618374" y="0"/>
                </a:lnTo>
                <a:lnTo>
                  <a:pt x="3618374" y="2764369"/>
                </a:lnTo>
                <a:lnTo>
                  <a:pt x="0" y="2764369"/>
                </a:lnTo>
                <a:lnTo>
                  <a:pt x="0" y="0"/>
                </a:lnTo>
                <a:close/>
              </a:path>
            </a:pathLst>
          </a:custGeom>
          <a:blipFill>
            <a:blip r:embed="rId6"/>
            <a:stretch>
              <a:fillRect l="0" t="0" r="-1864" b="0"/>
            </a:stretch>
          </a:blipFill>
        </p:spPr>
      </p:sp>
      <p:sp>
        <p:nvSpPr>
          <p:cNvPr name="Freeform 25" id="25"/>
          <p:cNvSpPr/>
          <p:nvPr/>
        </p:nvSpPr>
        <p:spPr>
          <a:xfrm flipH="false" flipV="false" rot="0">
            <a:off x="13683593" y="4534419"/>
            <a:ext cx="3884168" cy="2864502"/>
          </a:xfrm>
          <a:custGeom>
            <a:avLst/>
            <a:gdLst/>
            <a:ahLst/>
            <a:cxnLst/>
            <a:rect r="r" b="b" t="t" l="l"/>
            <a:pathLst>
              <a:path h="2864502" w="3884168">
                <a:moveTo>
                  <a:pt x="0" y="0"/>
                </a:moveTo>
                <a:lnTo>
                  <a:pt x="3884169" y="0"/>
                </a:lnTo>
                <a:lnTo>
                  <a:pt x="3884169" y="2864501"/>
                </a:lnTo>
                <a:lnTo>
                  <a:pt x="0" y="2864501"/>
                </a:lnTo>
                <a:lnTo>
                  <a:pt x="0" y="0"/>
                </a:lnTo>
                <a:close/>
              </a:path>
            </a:pathLst>
          </a:custGeom>
          <a:blipFill>
            <a:blip r:embed="rId7"/>
            <a:stretch>
              <a:fillRect l="-28248" t="-5379" r="-28207" b="-3718"/>
            </a:stretch>
          </a:blipFill>
        </p:spPr>
      </p:sp>
      <p:grpSp>
        <p:nvGrpSpPr>
          <p:cNvPr name="Group 26" id="26"/>
          <p:cNvGrpSpPr/>
          <p:nvPr/>
        </p:nvGrpSpPr>
        <p:grpSpPr>
          <a:xfrm rot="0">
            <a:off x="8092182" y="7900275"/>
            <a:ext cx="2470950" cy="1733588"/>
            <a:chOff x="0" y="0"/>
            <a:chExt cx="3294600" cy="2311451"/>
          </a:xfrm>
        </p:grpSpPr>
        <p:sp>
          <p:nvSpPr>
            <p:cNvPr name="Freeform 27" id="27"/>
            <p:cNvSpPr/>
            <p:nvPr/>
          </p:nvSpPr>
          <p:spPr>
            <a:xfrm flipH="false" flipV="false" rot="0">
              <a:off x="0" y="0"/>
              <a:ext cx="3294600" cy="2311451"/>
            </a:xfrm>
            <a:custGeom>
              <a:avLst/>
              <a:gdLst/>
              <a:ahLst/>
              <a:cxnLst/>
              <a:rect r="r" b="b" t="t" l="l"/>
              <a:pathLst>
                <a:path h="2311451" w="3294600">
                  <a:moveTo>
                    <a:pt x="0" y="0"/>
                  </a:moveTo>
                  <a:lnTo>
                    <a:pt x="3294600" y="0"/>
                  </a:lnTo>
                  <a:lnTo>
                    <a:pt x="3294600" y="2311451"/>
                  </a:lnTo>
                  <a:lnTo>
                    <a:pt x="0" y="2311451"/>
                  </a:lnTo>
                  <a:close/>
                </a:path>
              </a:pathLst>
            </a:custGeom>
            <a:solidFill>
              <a:srgbClr val="000000">
                <a:alpha val="0"/>
              </a:srgbClr>
            </a:solidFill>
          </p:spPr>
        </p:sp>
        <p:sp>
          <p:nvSpPr>
            <p:cNvPr name="TextBox 28" id="28"/>
            <p:cNvSpPr txBox="true"/>
            <p:nvPr/>
          </p:nvSpPr>
          <p:spPr>
            <a:xfrm>
              <a:off x="0" y="-19050"/>
              <a:ext cx="3294600" cy="2330501"/>
            </a:xfrm>
            <a:prstGeom prst="rect">
              <a:avLst/>
            </a:prstGeom>
          </p:spPr>
          <p:txBody>
            <a:bodyPr anchor="t" rtlCol="false" tIns="0" lIns="0" bIns="0" rIns="0"/>
            <a:lstStyle/>
            <a:p>
              <a:pPr algn="l">
                <a:lnSpc>
                  <a:spcPts val="3779"/>
                </a:lnSpc>
              </a:pPr>
              <a:r>
                <a:rPr lang="en-US" sz="3150">
                  <a:solidFill>
                    <a:srgbClr val="F07432"/>
                  </a:solidFill>
                  <a:latin typeface="Poppins"/>
                  <a:ea typeface="Poppins"/>
                  <a:cs typeface="Poppins"/>
                  <a:sym typeface="Poppins"/>
                </a:rPr>
                <a:t>Why work with a nonprofit?</a:t>
              </a:r>
            </a:p>
          </p:txBody>
        </p:sp>
      </p:grpSp>
      <p:grpSp>
        <p:nvGrpSpPr>
          <p:cNvPr name="Group 29" id="29"/>
          <p:cNvGrpSpPr/>
          <p:nvPr/>
        </p:nvGrpSpPr>
        <p:grpSpPr>
          <a:xfrm rot="0">
            <a:off x="10832363" y="7869638"/>
            <a:ext cx="6388650" cy="1754550"/>
            <a:chOff x="0" y="0"/>
            <a:chExt cx="8518200" cy="2339400"/>
          </a:xfrm>
        </p:grpSpPr>
        <p:sp>
          <p:nvSpPr>
            <p:cNvPr name="Freeform 30" id="30"/>
            <p:cNvSpPr/>
            <p:nvPr/>
          </p:nvSpPr>
          <p:spPr>
            <a:xfrm flipH="false" flipV="false" rot="0">
              <a:off x="0" y="0"/>
              <a:ext cx="8518200" cy="2339400"/>
            </a:xfrm>
            <a:custGeom>
              <a:avLst/>
              <a:gdLst/>
              <a:ahLst/>
              <a:cxnLst/>
              <a:rect r="r" b="b" t="t" l="l"/>
              <a:pathLst>
                <a:path h="2339400" w="8518200">
                  <a:moveTo>
                    <a:pt x="0" y="0"/>
                  </a:moveTo>
                  <a:lnTo>
                    <a:pt x="8518200" y="0"/>
                  </a:lnTo>
                  <a:lnTo>
                    <a:pt x="8518200" y="2339400"/>
                  </a:lnTo>
                  <a:lnTo>
                    <a:pt x="0" y="2339400"/>
                  </a:lnTo>
                  <a:close/>
                </a:path>
              </a:pathLst>
            </a:custGeom>
            <a:solidFill>
              <a:srgbClr val="000000">
                <a:alpha val="0"/>
              </a:srgbClr>
            </a:solidFill>
          </p:spPr>
        </p:sp>
        <p:sp>
          <p:nvSpPr>
            <p:cNvPr name="TextBox 31" id="31"/>
            <p:cNvSpPr txBox="true"/>
            <p:nvPr/>
          </p:nvSpPr>
          <p:spPr>
            <a:xfrm>
              <a:off x="0" y="-19050"/>
              <a:ext cx="8518200" cy="2358450"/>
            </a:xfrm>
            <a:prstGeom prst="rect">
              <a:avLst/>
            </a:prstGeom>
          </p:spPr>
          <p:txBody>
            <a:bodyPr anchor="t" rtlCol="false" tIns="0" lIns="0" bIns="0" rIns="0"/>
            <a:lstStyle/>
            <a:p>
              <a:pPr algn="l" marL="518160" indent="-259080" lvl="1">
                <a:lnSpc>
                  <a:spcPts val="2879"/>
                </a:lnSpc>
                <a:buFont typeface="Arial"/>
                <a:buChar char="•"/>
              </a:pPr>
              <a:r>
                <a:rPr lang="en-US" sz="2400">
                  <a:solidFill>
                    <a:srgbClr val="000000"/>
                  </a:solidFill>
                  <a:latin typeface="Poppins"/>
                  <a:ea typeface="Poppins"/>
                  <a:cs typeface="Poppins"/>
                  <a:sym typeface="Poppins"/>
                </a:rPr>
                <a:t>Program oversight and recruitment</a:t>
              </a:r>
            </a:p>
            <a:p>
              <a:pPr algn="l" marL="518160" indent="-259080" lvl="1">
                <a:lnSpc>
                  <a:spcPts val="2879"/>
                </a:lnSpc>
                <a:buFont typeface="Arial"/>
                <a:buChar char="•"/>
              </a:pPr>
              <a:r>
                <a:rPr lang="en-US" sz="2400">
                  <a:solidFill>
                    <a:srgbClr val="000000"/>
                  </a:solidFill>
                  <a:latin typeface="Poppins"/>
                  <a:ea typeface="Poppins"/>
                  <a:cs typeface="Poppins"/>
                  <a:sym typeface="Poppins"/>
                </a:rPr>
                <a:t>Secured liability protection</a:t>
              </a:r>
            </a:p>
            <a:p>
              <a:pPr algn="l" marL="518160" indent="-259080" lvl="1">
                <a:lnSpc>
                  <a:spcPts val="2879"/>
                </a:lnSpc>
                <a:buFont typeface="Arial"/>
                <a:buChar char="•"/>
              </a:pPr>
              <a:r>
                <a:rPr lang="en-US" sz="2400">
                  <a:solidFill>
                    <a:srgbClr val="000000"/>
                  </a:solidFill>
                  <a:latin typeface="Poppins"/>
                  <a:ea typeface="Poppins"/>
                  <a:cs typeface="Poppins"/>
                  <a:sym typeface="Poppins"/>
                </a:rPr>
                <a:t>Tax deductible donations</a:t>
              </a:r>
            </a:p>
            <a:p>
              <a:pPr algn="l" marL="518160" indent="-259080" lvl="1">
                <a:lnSpc>
                  <a:spcPts val="2879"/>
                </a:lnSpc>
                <a:buFont typeface="Arial"/>
                <a:buChar char="•"/>
              </a:pPr>
              <a:r>
                <a:rPr lang="en-US" sz="2400">
                  <a:solidFill>
                    <a:srgbClr val="000000"/>
                  </a:solidFill>
                  <a:latin typeface="Poppins"/>
                  <a:ea typeface="Poppins"/>
                  <a:cs typeface="Poppins"/>
                  <a:sym typeface="Poppins"/>
                </a:rPr>
                <a:t>Gateway to other services</a:t>
              </a:r>
            </a:p>
          </p:txBody>
        </p:sp>
      </p:grpSp>
      <p:sp>
        <p:nvSpPr>
          <p:cNvPr name="Freeform 32" id="32"/>
          <p:cNvSpPr/>
          <p:nvPr/>
        </p:nvSpPr>
        <p:spPr>
          <a:xfrm flipH="false" flipV="false" rot="0">
            <a:off x="7612875" y="1595700"/>
            <a:ext cx="3461850" cy="5803200"/>
          </a:xfrm>
          <a:custGeom>
            <a:avLst/>
            <a:gdLst/>
            <a:ahLst/>
            <a:cxnLst/>
            <a:rect r="r" b="b" t="t" l="l"/>
            <a:pathLst>
              <a:path h="5803200" w="3461850">
                <a:moveTo>
                  <a:pt x="0" y="0"/>
                </a:moveTo>
                <a:lnTo>
                  <a:pt x="3461850" y="0"/>
                </a:lnTo>
                <a:lnTo>
                  <a:pt x="3461850" y="5803200"/>
                </a:lnTo>
                <a:lnTo>
                  <a:pt x="0" y="5803200"/>
                </a:lnTo>
                <a:lnTo>
                  <a:pt x="0" y="0"/>
                </a:lnTo>
                <a:close/>
              </a:path>
            </a:pathLst>
          </a:custGeom>
          <a:blipFill>
            <a:blip r:embed="rId8"/>
            <a:stretch>
              <a:fillRect l="0" t="0" r="0" b="-6146"/>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97457" y="1950196"/>
            <a:ext cx="5079492" cy="2857500"/>
            <a:chOff x="0" y="0"/>
            <a:chExt cx="6772656" cy="3810000"/>
          </a:xfrm>
        </p:grpSpPr>
        <p:sp>
          <p:nvSpPr>
            <p:cNvPr name="Freeform 3" id="3"/>
            <p:cNvSpPr/>
            <p:nvPr/>
          </p:nvSpPr>
          <p:spPr>
            <a:xfrm flipH="false" flipV="false" rot="0">
              <a:off x="0" y="0"/>
              <a:ext cx="6772656" cy="3810000"/>
            </a:xfrm>
            <a:custGeom>
              <a:avLst/>
              <a:gdLst/>
              <a:ahLst/>
              <a:cxnLst/>
              <a:rect r="r" b="b" t="t" l="l"/>
              <a:pathLst>
                <a:path h="3810000" w="6772656">
                  <a:moveTo>
                    <a:pt x="0" y="3494532"/>
                  </a:moveTo>
                  <a:lnTo>
                    <a:pt x="0" y="315468"/>
                  </a:lnTo>
                  <a:cubicBezTo>
                    <a:pt x="0" y="140970"/>
                    <a:pt x="140970" y="0"/>
                    <a:pt x="315468" y="0"/>
                  </a:cubicBezTo>
                  <a:lnTo>
                    <a:pt x="6457188" y="0"/>
                  </a:lnTo>
                  <a:cubicBezTo>
                    <a:pt x="6631686" y="0"/>
                    <a:pt x="6772656" y="140970"/>
                    <a:pt x="6772656" y="315468"/>
                  </a:cubicBezTo>
                  <a:lnTo>
                    <a:pt x="6772656" y="3493770"/>
                  </a:lnTo>
                  <a:cubicBezTo>
                    <a:pt x="6772656" y="3668268"/>
                    <a:pt x="6631686" y="3809238"/>
                    <a:pt x="6457188" y="3809238"/>
                  </a:cubicBezTo>
                  <a:lnTo>
                    <a:pt x="315468" y="3809238"/>
                  </a:lnTo>
                  <a:cubicBezTo>
                    <a:pt x="141732" y="3810000"/>
                    <a:pt x="0" y="3669030"/>
                    <a:pt x="0" y="3494532"/>
                  </a:cubicBezTo>
                  <a:close/>
                </a:path>
              </a:pathLst>
            </a:custGeom>
            <a:blipFill>
              <a:blip r:embed="rId3"/>
              <a:stretch>
                <a:fillRect l="-2254" t="0" r="-2254" b="0"/>
              </a:stretch>
            </a:blipFill>
          </p:spPr>
        </p:sp>
      </p:grpSp>
      <p:grpSp>
        <p:nvGrpSpPr>
          <p:cNvPr name="Group 4" id="4"/>
          <p:cNvGrpSpPr/>
          <p:nvPr/>
        </p:nvGrpSpPr>
        <p:grpSpPr>
          <a:xfrm rot="0">
            <a:off x="885675" y="5257200"/>
            <a:ext cx="5096250" cy="2068650"/>
            <a:chOff x="0" y="0"/>
            <a:chExt cx="6795000" cy="2758200"/>
          </a:xfrm>
        </p:grpSpPr>
        <p:sp>
          <p:nvSpPr>
            <p:cNvPr name="Freeform 5" id="5"/>
            <p:cNvSpPr/>
            <p:nvPr/>
          </p:nvSpPr>
          <p:spPr>
            <a:xfrm flipH="false" flipV="false" rot="0">
              <a:off x="0" y="0"/>
              <a:ext cx="6795000" cy="2758200"/>
            </a:xfrm>
            <a:custGeom>
              <a:avLst/>
              <a:gdLst/>
              <a:ahLst/>
              <a:cxnLst/>
              <a:rect r="r" b="b" t="t" l="l"/>
              <a:pathLst>
                <a:path h="2758200" w="6795000">
                  <a:moveTo>
                    <a:pt x="0" y="0"/>
                  </a:moveTo>
                  <a:lnTo>
                    <a:pt x="6795000" y="0"/>
                  </a:lnTo>
                  <a:lnTo>
                    <a:pt x="6795000" y="2758200"/>
                  </a:lnTo>
                  <a:lnTo>
                    <a:pt x="0" y="2758200"/>
                  </a:lnTo>
                  <a:close/>
                </a:path>
              </a:pathLst>
            </a:custGeom>
            <a:solidFill>
              <a:srgbClr val="000000">
                <a:alpha val="0"/>
              </a:srgbClr>
            </a:solidFill>
          </p:spPr>
        </p:sp>
        <p:sp>
          <p:nvSpPr>
            <p:cNvPr name="TextBox 6" id="6"/>
            <p:cNvSpPr txBox="true"/>
            <p:nvPr/>
          </p:nvSpPr>
          <p:spPr>
            <a:xfrm>
              <a:off x="0" y="-66675"/>
              <a:ext cx="6795000" cy="2824875"/>
            </a:xfrm>
            <a:prstGeom prst="rect">
              <a:avLst/>
            </a:prstGeom>
          </p:spPr>
          <p:txBody>
            <a:bodyPr anchor="t" rtlCol="false" tIns="0" lIns="0" bIns="0" rIns="0"/>
            <a:lstStyle/>
            <a:p>
              <a:pPr algn="l">
                <a:lnSpc>
                  <a:spcPts val="3311"/>
                </a:lnSpc>
              </a:pPr>
              <a:r>
                <a:rPr lang="en-US" sz="2400">
                  <a:solidFill>
                    <a:srgbClr val="027D5A"/>
                  </a:solidFill>
                  <a:latin typeface="Poppins"/>
                  <a:ea typeface="Poppins"/>
                  <a:cs typeface="Poppins"/>
                  <a:sym typeface="Poppins"/>
                </a:rPr>
                <a:t>Signup Link</a:t>
              </a:r>
            </a:p>
            <a:p>
              <a:pPr algn="l">
                <a:lnSpc>
                  <a:spcPts val="3311"/>
                </a:lnSpc>
              </a:pPr>
              <a:r>
                <a:rPr lang="en-US" sz="2400">
                  <a:solidFill>
                    <a:srgbClr val="000000"/>
                  </a:solidFill>
                  <a:latin typeface="Poppins"/>
                  <a:ea typeface="Poppins"/>
                  <a:cs typeface="Poppins"/>
                  <a:sym typeface="Poppins"/>
                </a:rPr>
                <a:t>Each nonprofit has a unique user signup link that can be embedded in website</a:t>
              </a:r>
            </a:p>
          </p:txBody>
        </p:sp>
      </p:grpSp>
      <p:grpSp>
        <p:nvGrpSpPr>
          <p:cNvPr name="Group 7" id="7"/>
          <p:cNvGrpSpPr/>
          <p:nvPr/>
        </p:nvGrpSpPr>
        <p:grpSpPr>
          <a:xfrm rot="0">
            <a:off x="885657" y="7676984"/>
            <a:ext cx="4477050" cy="1853794"/>
            <a:chOff x="0" y="0"/>
            <a:chExt cx="5969400" cy="2471725"/>
          </a:xfrm>
        </p:grpSpPr>
        <p:sp>
          <p:nvSpPr>
            <p:cNvPr name="Freeform 8" id="8"/>
            <p:cNvSpPr/>
            <p:nvPr/>
          </p:nvSpPr>
          <p:spPr>
            <a:xfrm flipH="false" flipV="false" rot="0">
              <a:off x="0" y="0"/>
              <a:ext cx="5969400" cy="2471725"/>
            </a:xfrm>
            <a:custGeom>
              <a:avLst/>
              <a:gdLst/>
              <a:ahLst/>
              <a:cxnLst/>
              <a:rect r="r" b="b" t="t" l="l"/>
              <a:pathLst>
                <a:path h="2471725" w="5969400">
                  <a:moveTo>
                    <a:pt x="0" y="0"/>
                  </a:moveTo>
                  <a:lnTo>
                    <a:pt x="5969400" y="0"/>
                  </a:lnTo>
                  <a:lnTo>
                    <a:pt x="5969400" y="2471725"/>
                  </a:lnTo>
                  <a:lnTo>
                    <a:pt x="0" y="2471725"/>
                  </a:lnTo>
                  <a:close/>
                </a:path>
              </a:pathLst>
            </a:custGeom>
            <a:solidFill>
              <a:srgbClr val="000000">
                <a:alpha val="0"/>
              </a:srgbClr>
            </a:solidFill>
          </p:spPr>
        </p:sp>
        <p:sp>
          <p:nvSpPr>
            <p:cNvPr name="TextBox 9" id="9"/>
            <p:cNvSpPr txBox="true"/>
            <p:nvPr/>
          </p:nvSpPr>
          <p:spPr>
            <a:xfrm>
              <a:off x="0" y="-66675"/>
              <a:ext cx="5969400" cy="2538400"/>
            </a:xfrm>
            <a:prstGeom prst="rect">
              <a:avLst/>
            </a:prstGeom>
          </p:spPr>
          <p:txBody>
            <a:bodyPr anchor="t" rtlCol="false" tIns="0" lIns="0" bIns="0" rIns="0"/>
            <a:lstStyle/>
            <a:p>
              <a:pPr algn="l">
                <a:lnSpc>
                  <a:spcPts val="3311"/>
                </a:lnSpc>
              </a:pPr>
              <a:r>
                <a:rPr lang="en-US" sz="2400">
                  <a:solidFill>
                    <a:srgbClr val="027D5A"/>
                  </a:solidFill>
                  <a:latin typeface="Poppins"/>
                  <a:ea typeface="Poppins"/>
                  <a:cs typeface="Poppins"/>
                  <a:sym typeface="Poppins"/>
                </a:rPr>
                <a:t>Signup by direct invite</a:t>
              </a:r>
            </a:p>
            <a:p>
              <a:pPr algn="l">
                <a:lnSpc>
                  <a:spcPts val="3311"/>
                </a:lnSpc>
              </a:pPr>
              <a:r>
                <a:rPr lang="en-US" sz="2400">
                  <a:solidFill>
                    <a:srgbClr val="000000"/>
                  </a:solidFill>
                  <a:latin typeface="Poppins"/>
                  <a:ea typeface="Poppins"/>
                  <a:cs typeface="Poppins"/>
                  <a:sym typeface="Poppins"/>
                </a:rPr>
                <a:t>Or individuals can be invited directly with a name, email, and phone number</a:t>
              </a:r>
            </a:p>
          </p:txBody>
        </p:sp>
      </p:grpSp>
      <p:grpSp>
        <p:nvGrpSpPr>
          <p:cNvPr name="Group 10" id="10"/>
          <p:cNvGrpSpPr/>
          <p:nvPr/>
        </p:nvGrpSpPr>
        <p:grpSpPr>
          <a:xfrm rot="0">
            <a:off x="-50" y="10102800"/>
            <a:ext cx="18288000" cy="184050"/>
            <a:chOff x="0" y="0"/>
            <a:chExt cx="24384000" cy="245400"/>
          </a:xfrm>
        </p:grpSpPr>
        <p:sp>
          <p:nvSpPr>
            <p:cNvPr name="Freeform 11" id="11"/>
            <p:cNvSpPr/>
            <p:nvPr/>
          </p:nvSpPr>
          <p:spPr>
            <a:xfrm flipH="false" flipV="false" rot="0">
              <a:off x="0" y="0"/>
              <a:ext cx="24384000" cy="245364"/>
            </a:xfrm>
            <a:custGeom>
              <a:avLst/>
              <a:gdLst/>
              <a:ahLst/>
              <a:cxnLst/>
              <a:rect r="r" b="b" t="t" l="l"/>
              <a:pathLst>
                <a:path h="245364" w="24384000">
                  <a:moveTo>
                    <a:pt x="0" y="0"/>
                  </a:moveTo>
                  <a:lnTo>
                    <a:pt x="24384000" y="0"/>
                  </a:lnTo>
                  <a:lnTo>
                    <a:pt x="24384000" y="245364"/>
                  </a:lnTo>
                  <a:lnTo>
                    <a:pt x="0" y="245364"/>
                  </a:lnTo>
                  <a:close/>
                </a:path>
              </a:pathLst>
            </a:custGeom>
            <a:solidFill>
              <a:srgbClr val="F07432"/>
            </a:solidFill>
          </p:spPr>
        </p:sp>
      </p:grpSp>
      <p:grpSp>
        <p:nvGrpSpPr>
          <p:cNvPr name="Group 12" id="12"/>
          <p:cNvGrpSpPr/>
          <p:nvPr/>
        </p:nvGrpSpPr>
        <p:grpSpPr>
          <a:xfrm rot="0">
            <a:off x="6456390" y="1889897"/>
            <a:ext cx="5079492" cy="2857500"/>
            <a:chOff x="0" y="0"/>
            <a:chExt cx="6772656" cy="3810000"/>
          </a:xfrm>
        </p:grpSpPr>
        <p:sp>
          <p:nvSpPr>
            <p:cNvPr name="Freeform 13" id="13"/>
            <p:cNvSpPr/>
            <p:nvPr/>
          </p:nvSpPr>
          <p:spPr>
            <a:xfrm flipH="false" flipV="false" rot="0">
              <a:off x="0" y="0"/>
              <a:ext cx="6772656" cy="3810000"/>
            </a:xfrm>
            <a:custGeom>
              <a:avLst/>
              <a:gdLst/>
              <a:ahLst/>
              <a:cxnLst/>
              <a:rect r="r" b="b" t="t" l="l"/>
              <a:pathLst>
                <a:path h="3810000" w="6772656">
                  <a:moveTo>
                    <a:pt x="0" y="3494532"/>
                  </a:moveTo>
                  <a:lnTo>
                    <a:pt x="0" y="315468"/>
                  </a:lnTo>
                  <a:cubicBezTo>
                    <a:pt x="0" y="140970"/>
                    <a:pt x="140970" y="0"/>
                    <a:pt x="315468" y="0"/>
                  </a:cubicBezTo>
                  <a:lnTo>
                    <a:pt x="6457188" y="0"/>
                  </a:lnTo>
                  <a:cubicBezTo>
                    <a:pt x="6631686" y="0"/>
                    <a:pt x="6772656" y="140970"/>
                    <a:pt x="6772656" y="315468"/>
                  </a:cubicBezTo>
                  <a:lnTo>
                    <a:pt x="6772656" y="3493770"/>
                  </a:lnTo>
                  <a:cubicBezTo>
                    <a:pt x="6772656" y="3668268"/>
                    <a:pt x="6631686" y="3809238"/>
                    <a:pt x="6457188" y="3809238"/>
                  </a:cubicBezTo>
                  <a:lnTo>
                    <a:pt x="315468" y="3809238"/>
                  </a:lnTo>
                  <a:cubicBezTo>
                    <a:pt x="141732" y="3810000"/>
                    <a:pt x="0" y="3669030"/>
                    <a:pt x="0" y="3494532"/>
                  </a:cubicBezTo>
                  <a:close/>
                </a:path>
              </a:pathLst>
            </a:custGeom>
            <a:blipFill>
              <a:blip r:embed="rId4"/>
              <a:stretch>
                <a:fillRect l="0" t="-5116" r="0" b="-5116"/>
              </a:stretch>
            </a:blipFill>
          </p:spPr>
        </p:sp>
      </p:grpSp>
      <p:grpSp>
        <p:nvGrpSpPr>
          <p:cNvPr name="Group 14" id="14"/>
          <p:cNvGrpSpPr/>
          <p:nvPr/>
        </p:nvGrpSpPr>
        <p:grpSpPr>
          <a:xfrm rot="0">
            <a:off x="6669450" y="7676982"/>
            <a:ext cx="7653150" cy="2068650"/>
            <a:chOff x="0" y="0"/>
            <a:chExt cx="10204200" cy="2758200"/>
          </a:xfrm>
        </p:grpSpPr>
        <p:sp>
          <p:nvSpPr>
            <p:cNvPr name="Freeform 15" id="15"/>
            <p:cNvSpPr/>
            <p:nvPr/>
          </p:nvSpPr>
          <p:spPr>
            <a:xfrm flipH="false" flipV="false" rot="0">
              <a:off x="0" y="0"/>
              <a:ext cx="10204200" cy="2758200"/>
            </a:xfrm>
            <a:custGeom>
              <a:avLst/>
              <a:gdLst/>
              <a:ahLst/>
              <a:cxnLst/>
              <a:rect r="r" b="b" t="t" l="l"/>
              <a:pathLst>
                <a:path h="2758200" w="10204200">
                  <a:moveTo>
                    <a:pt x="0" y="0"/>
                  </a:moveTo>
                  <a:lnTo>
                    <a:pt x="10204200" y="0"/>
                  </a:lnTo>
                  <a:lnTo>
                    <a:pt x="10204200" y="2758200"/>
                  </a:lnTo>
                  <a:lnTo>
                    <a:pt x="0" y="2758200"/>
                  </a:lnTo>
                  <a:close/>
                </a:path>
              </a:pathLst>
            </a:custGeom>
            <a:solidFill>
              <a:srgbClr val="000000">
                <a:alpha val="0"/>
              </a:srgbClr>
            </a:solidFill>
          </p:spPr>
        </p:sp>
        <p:sp>
          <p:nvSpPr>
            <p:cNvPr name="TextBox 16" id="16"/>
            <p:cNvSpPr txBox="true"/>
            <p:nvPr/>
          </p:nvSpPr>
          <p:spPr>
            <a:xfrm>
              <a:off x="0" y="-66675"/>
              <a:ext cx="10204200" cy="2824875"/>
            </a:xfrm>
            <a:prstGeom prst="rect">
              <a:avLst/>
            </a:prstGeom>
          </p:spPr>
          <p:txBody>
            <a:bodyPr anchor="t" rtlCol="false" tIns="0" lIns="0" bIns="0" rIns="0"/>
            <a:lstStyle/>
            <a:p>
              <a:pPr algn="l">
                <a:lnSpc>
                  <a:spcPts val="3311"/>
                </a:lnSpc>
              </a:pPr>
              <a:r>
                <a:rPr lang="en-US" sz="2400">
                  <a:solidFill>
                    <a:srgbClr val="027D5A"/>
                  </a:solidFill>
                  <a:latin typeface="Poppins"/>
                  <a:ea typeface="Poppins"/>
                  <a:cs typeface="Poppins"/>
                  <a:sym typeface="Poppins"/>
                </a:rPr>
                <a:t>Customization</a:t>
              </a:r>
            </a:p>
            <a:p>
              <a:pPr algn="l">
                <a:lnSpc>
                  <a:spcPts val="3311"/>
                </a:lnSpc>
              </a:pPr>
              <a:r>
                <a:rPr lang="en-US" sz="2400">
                  <a:solidFill>
                    <a:srgbClr val="000000"/>
                  </a:solidFill>
                  <a:latin typeface="Poppins"/>
                  <a:ea typeface="Poppins"/>
                  <a:cs typeface="Poppins"/>
                  <a:sym typeface="Poppins"/>
                </a:rPr>
                <a:t>The training information and exam can be customized for each nonprofit. Users can also be required to sign a waiver to begin rescuing food</a:t>
              </a:r>
            </a:p>
          </p:txBody>
        </p:sp>
      </p:grpSp>
      <p:grpSp>
        <p:nvGrpSpPr>
          <p:cNvPr name="Group 17" id="17"/>
          <p:cNvGrpSpPr/>
          <p:nvPr/>
        </p:nvGrpSpPr>
        <p:grpSpPr>
          <a:xfrm rot="0">
            <a:off x="6669450" y="5257200"/>
            <a:ext cx="4649400" cy="2493450"/>
            <a:chOff x="0" y="0"/>
            <a:chExt cx="6199200" cy="3324600"/>
          </a:xfrm>
        </p:grpSpPr>
        <p:sp>
          <p:nvSpPr>
            <p:cNvPr name="Freeform 18" id="18"/>
            <p:cNvSpPr/>
            <p:nvPr/>
          </p:nvSpPr>
          <p:spPr>
            <a:xfrm flipH="false" flipV="false" rot="0">
              <a:off x="0" y="0"/>
              <a:ext cx="6199200" cy="3324600"/>
            </a:xfrm>
            <a:custGeom>
              <a:avLst/>
              <a:gdLst/>
              <a:ahLst/>
              <a:cxnLst/>
              <a:rect r="r" b="b" t="t" l="l"/>
              <a:pathLst>
                <a:path h="3324600" w="6199200">
                  <a:moveTo>
                    <a:pt x="0" y="0"/>
                  </a:moveTo>
                  <a:lnTo>
                    <a:pt x="6199200" y="0"/>
                  </a:lnTo>
                  <a:lnTo>
                    <a:pt x="6199200" y="3324600"/>
                  </a:lnTo>
                  <a:lnTo>
                    <a:pt x="0" y="3324600"/>
                  </a:lnTo>
                  <a:close/>
                </a:path>
              </a:pathLst>
            </a:custGeom>
            <a:solidFill>
              <a:srgbClr val="000000">
                <a:alpha val="0"/>
              </a:srgbClr>
            </a:solidFill>
          </p:spPr>
        </p:sp>
        <p:sp>
          <p:nvSpPr>
            <p:cNvPr name="TextBox 19" id="19"/>
            <p:cNvSpPr txBox="true"/>
            <p:nvPr/>
          </p:nvSpPr>
          <p:spPr>
            <a:xfrm>
              <a:off x="0" y="-66675"/>
              <a:ext cx="6199200" cy="3391275"/>
            </a:xfrm>
            <a:prstGeom prst="rect">
              <a:avLst/>
            </a:prstGeom>
          </p:spPr>
          <p:txBody>
            <a:bodyPr anchor="t" rtlCol="false" tIns="0" lIns="0" bIns="0" rIns="0"/>
            <a:lstStyle/>
            <a:p>
              <a:pPr algn="l">
                <a:lnSpc>
                  <a:spcPts val="3311"/>
                </a:lnSpc>
              </a:pPr>
              <a:r>
                <a:rPr lang="en-US" sz="2400">
                  <a:solidFill>
                    <a:srgbClr val="027D5A"/>
                  </a:solidFill>
                  <a:latin typeface="Poppins"/>
                  <a:ea typeface="Poppins"/>
                  <a:cs typeface="Poppins"/>
                  <a:sym typeface="Poppins"/>
                </a:rPr>
                <a:t>Training</a:t>
              </a:r>
            </a:p>
            <a:p>
              <a:pPr algn="l">
                <a:lnSpc>
                  <a:spcPts val="3311"/>
                </a:lnSpc>
              </a:pPr>
              <a:r>
                <a:rPr lang="en-US" sz="2400">
                  <a:solidFill>
                    <a:srgbClr val="000000"/>
                  </a:solidFill>
                  <a:latin typeface="Poppins"/>
                  <a:ea typeface="Poppins"/>
                  <a:cs typeface="Poppins"/>
                  <a:sym typeface="Poppins"/>
                </a:rPr>
                <a:t>Users must read safety and program expectations training and pass an exam to start reserving donations</a:t>
              </a:r>
            </a:p>
          </p:txBody>
        </p:sp>
      </p:grpSp>
      <p:grpSp>
        <p:nvGrpSpPr>
          <p:cNvPr name="Group 20" id="20"/>
          <p:cNvGrpSpPr/>
          <p:nvPr/>
        </p:nvGrpSpPr>
        <p:grpSpPr>
          <a:xfrm rot="0">
            <a:off x="315225" y="297450"/>
            <a:ext cx="17657550" cy="827550"/>
            <a:chOff x="0" y="0"/>
            <a:chExt cx="23543400" cy="1103400"/>
          </a:xfrm>
        </p:grpSpPr>
        <p:sp>
          <p:nvSpPr>
            <p:cNvPr name="Freeform 21" id="21"/>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22" id="22"/>
          <p:cNvGrpSpPr/>
          <p:nvPr/>
        </p:nvGrpSpPr>
        <p:grpSpPr>
          <a:xfrm rot="0">
            <a:off x="516000" y="354600"/>
            <a:ext cx="7576200" cy="745617"/>
            <a:chOff x="0" y="0"/>
            <a:chExt cx="10101600" cy="994156"/>
          </a:xfrm>
        </p:grpSpPr>
        <p:sp>
          <p:nvSpPr>
            <p:cNvPr name="Freeform 23" id="23"/>
            <p:cNvSpPr/>
            <p:nvPr/>
          </p:nvSpPr>
          <p:spPr>
            <a:xfrm flipH="false" flipV="false" rot="0">
              <a:off x="0" y="0"/>
              <a:ext cx="10101600" cy="994156"/>
            </a:xfrm>
            <a:custGeom>
              <a:avLst/>
              <a:gdLst/>
              <a:ahLst/>
              <a:cxnLst/>
              <a:rect r="r" b="b" t="t" l="l"/>
              <a:pathLst>
                <a:path h="994156" w="10101600">
                  <a:moveTo>
                    <a:pt x="0" y="0"/>
                  </a:moveTo>
                  <a:lnTo>
                    <a:pt x="10101600" y="0"/>
                  </a:lnTo>
                  <a:lnTo>
                    <a:pt x="10101600" y="994156"/>
                  </a:lnTo>
                  <a:lnTo>
                    <a:pt x="0" y="994156"/>
                  </a:lnTo>
                  <a:close/>
                </a:path>
              </a:pathLst>
            </a:custGeom>
            <a:solidFill>
              <a:srgbClr val="000000">
                <a:alpha val="0"/>
              </a:srgbClr>
            </a:solidFill>
          </p:spPr>
        </p:sp>
        <p:sp>
          <p:nvSpPr>
            <p:cNvPr name="TextBox 24" id="24"/>
            <p:cNvSpPr txBox="true"/>
            <p:nvPr/>
          </p:nvSpPr>
          <p:spPr>
            <a:xfrm>
              <a:off x="0" y="9525"/>
              <a:ext cx="10101600" cy="984631"/>
            </a:xfrm>
            <a:prstGeom prst="rect">
              <a:avLst/>
            </a:prstGeom>
          </p:spPr>
          <p:txBody>
            <a:bodyPr anchor="t" rtlCol="false" tIns="0" lIns="0" bIns="0" rIns="0"/>
            <a:lstStyle/>
            <a:p>
              <a:pPr algn="l">
                <a:lnSpc>
                  <a:spcPts val="3240"/>
                </a:lnSpc>
              </a:pPr>
              <a:r>
                <a:rPr lang="en-US" sz="3000">
                  <a:solidFill>
                    <a:srgbClr val="202124"/>
                  </a:solidFill>
                  <a:latin typeface="Poppins"/>
                  <a:ea typeface="Poppins"/>
                  <a:cs typeface="Poppins"/>
                  <a:sym typeface="Poppins"/>
                </a:rPr>
                <a:t>Onboarding</a:t>
              </a:r>
            </a:p>
          </p:txBody>
        </p:sp>
      </p:grpSp>
      <p:sp>
        <p:nvSpPr>
          <p:cNvPr name="Freeform 25" id="25"/>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5"/>
            <a:stretch>
              <a:fillRect l="0" t="0" r="-1" b="0"/>
            </a:stretch>
          </a:blipFill>
        </p:spPr>
      </p:sp>
      <p:sp>
        <p:nvSpPr>
          <p:cNvPr name="Freeform 26" id="26"/>
          <p:cNvSpPr/>
          <p:nvPr/>
        </p:nvSpPr>
        <p:spPr>
          <a:xfrm flipH="false" flipV="false" rot="0">
            <a:off x="13119834" y="1788316"/>
            <a:ext cx="4139466" cy="5519287"/>
          </a:xfrm>
          <a:custGeom>
            <a:avLst/>
            <a:gdLst/>
            <a:ahLst/>
            <a:cxnLst/>
            <a:rect r="r" b="b" t="t" l="l"/>
            <a:pathLst>
              <a:path h="5519287" w="4139466">
                <a:moveTo>
                  <a:pt x="0" y="0"/>
                </a:moveTo>
                <a:lnTo>
                  <a:pt x="4139466" y="0"/>
                </a:lnTo>
                <a:lnTo>
                  <a:pt x="4139466" y="5519288"/>
                </a:lnTo>
                <a:lnTo>
                  <a:pt x="0" y="5519288"/>
                </a:lnTo>
                <a:lnTo>
                  <a:pt x="0" y="0"/>
                </a:lnTo>
                <a:close/>
              </a:path>
            </a:pathLst>
          </a:custGeom>
          <a:blipFill>
            <a:blip r:embed="rId6"/>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90438" y="1684612"/>
            <a:ext cx="4114800" cy="7873200"/>
            <a:chOff x="0" y="0"/>
            <a:chExt cx="5486400" cy="10497600"/>
          </a:xfrm>
        </p:grpSpPr>
        <p:sp>
          <p:nvSpPr>
            <p:cNvPr name="Freeform 3" id="3"/>
            <p:cNvSpPr/>
            <p:nvPr/>
          </p:nvSpPr>
          <p:spPr>
            <a:xfrm flipH="false" flipV="false" rot="0">
              <a:off x="0" y="0"/>
              <a:ext cx="5486400" cy="10497566"/>
            </a:xfrm>
            <a:custGeom>
              <a:avLst/>
              <a:gdLst/>
              <a:ahLst/>
              <a:cxnLst/>
              <a:rect r="r" b="b" t="t" l="l"/>
              <a:pathLst>
                <a:path h="10497566" w="5486400">
                  <a:moveTo>
                    <a:pt x="0" y="251587"/>
                  </a:moveTo>
                  <a:cubicBezTo>
                    <a:pt x="0" y="112649"/>
                    <a:pt x="112649" y="0"/>
                    <a:pt x="251587" y="0"/>
                  </a:cubicBezTo>
                  <a:lnTo>
                    <a:pt x="5234813" y="0"/>
                  </a:lnTo>
                  <a:cubicBezTo>
                    <a:pt x="5373751" y="0"/>
                    <a:pt x="5486400" y="112649"/>
                    <a:pt x="5486400" y="251587"/>
                  </a:cubicBezTo>
                  <a:lnTo>
                    <a:pt x="5486400" y="10245979"/>
                  </a:lnTo>
                  <a:cubicBezTo>
                    <a:pt x="5486400" y="10384917"/>
                    <a:pt x="5373751" y="10497566"/>
                    <a:pt x="5234813" y="10497566"/>
                  </a:cubicBezTo>
                  <a:lnTo>
                    <a:pt x="251587" y="10497566"/>
                  </a:lnTo>
                  <a:cubicBezTo>
                    <a:pt x="112649" y="10497566"/>
                    <a:pt x="0" y="10384917"/>
                    <a:pt x="0" y="10245979"/>
                  </a:cubicBezTo>
                  <a:close/>
                </a:path>
              </a:pathLst>
            </a:custGeom>
            <a:solidFill>
              <a:srgbClr val="E9F1EE"/>
            </a:solidFill>
          </p:spPr>
        </p:sp>
      </p:grpSp>
      <p:grpSp>
        <p:nvGrpSpPr>
          <p:cNvPr name="Group 4" id="4"/>
          <p:cNvGrpSpPr/>
          <p:nvPr/>
        </p:nvGrpSpPr>
        <p:grpSpPr>
          <a:xfrm rot="0">
            <a:off x="315225" y="297450"/>
            <a:ext cx="17657550" cy="827550"/>
            <a:chOff x="0" y="0"/>
            <a:chExt cx="23543400" cy="1103400"/>
          </a:xfrm>
        </p:grpSpPr>
        <p:sp>
          <p:nvSpPr>
            <p:cNvPr name="Freeform 5" id="5"/>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6" id="6"/>
          <p:cNvGrpSpPr/>
          <p:nvPr/>
        </p:nvGrpSpPr>
        <p:grpSpPr>
          <a:xfrm rot="0">
            <a:off x="13684101" y="10034226"/>
            <a:ext cx="4114800" cy="752400"/>
            <a:chOff x="0" y="0"/>
            <a:chExt cx="5486400" cy="1003200"/>
          </a:xfrm>
        </p:grpSpPr>
        <p:sp>
          <p:nvSpPr>
            <p:cNvPr name="Freeform 7" id="7"/>
            <p:cNvSpPr/>
            <p:nvPr/>
          </p:nvSpPr>
          <p:spPr>
            <a:xfrm flipH="false" flipV="false" rot="0">
              <a:off x="0" y="0"/>
              <a:ext cx="5486400" cy="1003200"/>
            </a:xfrm>
            <a:custGeom>
              <a:avLst/>
              <a:gdLst/>
              <a:ahLst/>
              <a:cxnLst/>
              <a:rect r="r" b="b" t="t" l="l"/>
              <a:pathLst>
                <a:path h="1003200" w="5486400">
                  <a:moveTo>
                    <a:pt x="0" y="0"/>
                  </a:moveTo>
                  <a:lnTo>
                    <a:pt x="5486400" y="0"/>
                  </a:lnTo>
                  <a:lnTo>
                    <a:pt x="5486400" y="1003200"/>
                  </a:lnTo>
                  <a:lnTo>
                    <a:pt x="0" y="1003200"/>
                  </a:lnTo>
                  <a:close/>
                </a:path>
              </a:pathLst>
            </a:custGeom>
            <a:solidFill>
              <a:srgbClr val="000000">
                <a:alpha val="0"/>
              </a:srgbClr>
            </a:solidFill>
          </p:spPr>
        </p:sp>
        <p:sp>
          <p:nvSpPr>
            <p:cNvPr name="TextBox 8" id="8"/>
            <p:cNvSpPr txBox="true"/>
            <p:nvPr/>
          </p:nvSpPr>
          <p:spPr>
            <a:xfrm>
              <a:off x="0" y="-19050"/>
              <a:ext cx="5486400" cy="1022250"/>
            </a:xfrm>
            <a:prstGeom prst="rect">
              <a:avLst/>
            </a:prstGeom>
          </p:spPr>
          <p:txBody>
            <a:bodyPr anchor="ctr" rtlCol="false" tIns="0" lIns="0" bIns="0" rIns="0"/>
            <a:lstStyle/>
            <a:p>
              <a:pPr algn="r">
                <a:lnSpc>
                  <a:spcPts val="2160"/>
                </a:lnSpc>
              </a:pPr>
              <a:r>
                <a:rPr lang="en-US" sz="1800">
                  <a:solidFill>
                    <a:srgbClr val="888888"/>
                  </a:solidFill>
                  <a:latin typeface="GeoMath 1"/>
                  <a:ea typeface="GeoMath 1"/>
                  <a:cs typeface="GeoMath 1"/>
                  <a:sym typeface="GeoMath 1"/>
                </a:rPr>
                <a:t>‹#›</a:t>
              </a:r>
            </a:p>
          </p:txBody>
        </p:sp>
      </p:grpSp>
      <p:grpSp>
        <p:nvGrpSpPr>
          <p:cNvPr name="Group 9" id="9"/>
          <p:cNvGrpSpPr/>
          <p:nvPr/>
        </p:nvGrpSpPr>
        <p:grpSpPr>
          <a:xfrm rot="0">
            <a:off x="6433131" y="6319575"/>
            <a:ext cx="5365350" cy="3111094"/>
            <a:chOff x="0" y="0"/>
            <a:chExt cx="7153800" cy="4148125"/>
          </a:xfrm>
        </p:grpSpPr>
        <p:sp>
          <p:nvSpPr>
            <p:cNvPr name="Freeform 10" id="10"/>
            <p:cNvSpPr/>
            <p:nvPr/>
          </p:nvSpPr>
          <p:spPr>
            <a:xfrm flipH="false" flipV="false" rot="0">
              <a:off x="0" y="0"/>
              <a:ext cx="7153800" cy="4148125"/>
            </a:xfrm>
            <a:custGeom>
              <a:avLst/>
              <a:gdLst/>
              <a:ahLst/>
              <a:cxnLst/>
              <a:rect r="r" b="b" t="t" l="l"/>
              <a:pathLst>
                <a:path h="4148125" w="7153800">
                  <a:moveTo>
                    <a:pt x="0" y="0"/>
                  </a:moveTo>
                  <a:lnTo>
                    <a:pt x="7153800" y="0"/>
                  </a:lnTo>
                  <a:lnTo>
                    <a:pt x="7153800" y="4148125"/>
                  </a:lnTo>
                  <a:lnTo>
                    <a:pt x="0" y="4148125"/>
                  </a:lnTo>
                  <a:close/>
                </a:path>
              </a:pathLst>
            </a:custGeom>
            <a:solidFill>
              <a:srgbClr val="000000">
                <a:alpha val="0"/>
              </a:srgbClr>
            </a:solidFill>
          </p:spPr>
        </p:sp>
        <p:sp>
          <p:nvSpPr>
            <p:cNvPr name="TextBox 11" id="11"/>
            <p:cNvSpPr txBox="true"/>
            <p:nvPr/>
          </p:nvSpPr>
          <p:spPr>
            <a:xfrm>
              <a:off x="0" y="-66675"/>
              <a:ext cx="7153800" cy="4214800"/>
            </a:xfrm>
            <a:prstGeom prst="rect">
              <a:avLst/>
            </a:prstGeom>
          </p:spPr>
          <p:txBody>
            <a:bodyPr anchor="t" rtlCol="false" tIns="0" lIns="0" bIns="0" rIns="0"/>
            <a:lstStyle/>
            <a:p>
              <a:pPr algn="l">
                <a:lnSpc>
                  <a:spcPts val="3311"/>
                </a:lnSpc>
              </a:pPr>
              <a:r>
                <a:rPr lang="en-US" sz="2400">
                  <a:solidFill>
                    <a:srgbClr val="000000"/>
                  </a:solidFill>
                  <a:latin typeface="Poppins"/>
                  <a:ea typeface="Poppins"/>
                  <a:cs typeface="Poppins"/>
                  <a:sym typeface="Poppins"/>
                </a:rPr>
                <a:t>Select </a:t>
              </a:r>
              <a:r>
                <a:rPr lang="en-US" sz="2400">
                  <a:solidFill>
                    <a:srgbClr val="027D5A"/>
                  </a:solidFill>
                  <a:latin typeface="Poppins"/>
                  <a:ea typeface="Poppins"/>
                  <a:cs typeface="Poppins"/>
                  <a:sym typeface="Poppins"/>
                </a:rPr>
                <a:t>Location Name</a:t>
              </a:r>
            </a:p>
            <a:p>
              <a:pPr algn="l">
                <a:lnSpc>
                  <a:spcPts val="3311"/>
                </a:lnSpc>
              </a:pPr>
              <a:r>
                <a:rPr lang="en-US" sz="2400">
                  <a:solidFill>
                    <a:srgbClr val="000000"/>
                  </a:solidFill>
                  <a:latin typeface="Poppins"/>
                  <a:ea typeface="Poppins"/>
                  <a:cs typeface="Poppins"/>
                  <a:sym typeface="Poppins"/>
                </a:rPr>
                <a:t>and select </a:t>
              </a:r>
              <a:r>
                <a:rPr lang="en-US" sz="2400">
                  <a:solidFill>
                    <a:srgbClr val="027D5A"/>
                  </a:solidFill>
                  <a:latin typeface="Poppins"/>
                  <a:ea typeface="Poppins"/>
                  <a:cs typeface="Poppins"/>
                  <a:sym typeface="Poppins"/>
                </a:rPr>
                <a:t>Next</a:t>
              </a:r>
              <a:r>
                <a:rPr lang="en-US" sz="2400">
                  <a:solidFill>
                    <a:srgbClr val="000000"/>
                  </a:solidFill>
                  <a:latin typeface="Poppins"/>
                  <a:ea typeface="Poppins"/>
                  <a:cs typeface="Poppins"/>
                  <a:sym typeface="Poppins"/>
                </a:rPr>
                <a:t>.</a:t>
              </a:r>
            </a:p>
            <a:p>
              <a:pPr algn="l">
                <a:lnSpc>
                  <a:spcPts val="3311"/>
                </a:lnSpc>
              </a:pPr>
            </a:p>
            <a:p>
              <a:pPr algn="l">
                <a:lnSpc>
                  <a:spcPts val="3311"/>
                </a:lnSpc>
              </a:pPr>
              <a:r>
                <a:rPr lang="en-US" sz="2400">
                  <a:solidFill>
                    <a:srgbClr val="000000"/>
                  </a:solidFill>
                  <a:latin typeface="Poppins"/>
                  <a:ea typeface="Poppins"/>
                  <a:cs typeface="Poppins"/>
                  <a:sym typeface="Poppins"/>
                </a:rPr>
                <a:t>If there are no pending invites, your account may have already been created and you’ll need to reset your password</a:t>
              </a:r>
            </a:p>
          </p:txBody>
        </p:sp>
      </p:grpSp>
      <p:grpSp>
        <p:nvGrpSpPr>
          <p:cNvPr name="Group 12" id="12"/>
          <p:cNvGrpSpPr/>
          <p:nvPr/>
        </p:nvGrpSpPr>
        <p:grpSpPr>
          <a:xfrm rot="0">
            <a:off x="6410136" y="2060325"/>
            <a:ext cx="6449850" cy="3481650"/>
            <a:chOff x="0" y="0"/>
            <a:chExt cx="8599800" cy="4642200"/>
          </a:xfrm>
        </p:grpSpPr>
        <p:sp>
          <p:nvSpPr>
            <p:cNvPr name="Freeform 13" id="13"/>
            <p:cNvSpPr/>
            <p:nvPr/>
          </p:nvSpPr>
          <p:spPr>
            <a:xfrm flipH="false" flipV="false" rot="0">
              <a:off x="0" y="0"/>
              <a:ext cx="8599800" cy="4642200"/>
            </a:xfrm>
            <a:custGeom>
              <a:avLst/>
              <a:gdLst/>
              <a:ahLst/>
              <a:cxnLst/>
              <a:rect r="r" b="b" t="t" l="l"/>
              <a:pathLst>
                <a:path h="4642200" w="8599800">
                  <a:moveTo>
                    <a:pt x="0" y="0"/>
                  </a:moveTo>
                  <a:lnTo>
                    <a:pt x="8599800" y="0"/>
                  </a:lnTo>
                  <a:lnTo>
                    <a:pt x="8599800" y="4642200"/>
                  </a:lnTo>
                  <a:lnTo>
                    <a:pt x="0" y="4642200"/>
                  </a:lnTo>
                  <a:close/>
                </a:path>
              </a:pathLst>
            </a:custGeom>
            <a:solidFill>
              <a:srgbClr val="000000">
                <a:alpha val="0"/>
              </a:srgbClr>
            </a:solidFill>
          </p:spPr>
        </p:sp>
        <p:sp>
          <p:nvSpPr>
            <p:cNvPr name="TextBox 14" id="14"/>
            <p:cNvSpPr txBox="true"/>
            <p:nvPr/>
          </p:nvSpPr>
          <p:spPr>
            <a:xfrm>
              <a:off x="0" y="-66675"/>
              <a:ext cx="8599800" cy="4708875"/>
            </a:xfrm>
            <a:prstGeom prst="rect">
              <a:avLst/>
            </a:prstGeom>
          </p:spPr>
          <p:txBody>
            <a:bodyPr anchor="t" rtlCol="false" tIns="0" lIns="0" bIns="0" rIns="0"/>
            <a:lstStyle/>
            <a:p>
              <a:pPr algn="l">
                <a:lnSpc>
                  <a:spcPts val="3311"/>
                </a:lnSpc>
              </a:pPr>
              <a:r>
                <a:rPr lang="en-US" sz="2400">
                  <a:solidFill>
                    <a:srgbClr val="000000"/>
                  </a:solidFill>
                  <a:latin typeface="Poppins"/>
                  <a:ea typeface="Poppins"/>
                  <a:cs typeface="Poppins"/>
                  <a:sym typeface="Poppins"/>
                </a:rPr>
                <a:t>Careit sends an account invitation email to a new user’s email address </a:t>
              </a:r>
            </a:p>
            <a:p>
              <a:pPr algn="l">
                <a:lnSpc>
                  <a:spcPts val="2897"/>
                </a:lnSpc>
              </a:pPr>
            </a:p>
            <a:p>
              <a:pPr algn="l">
                <a:lnSpc>
                  <a:spcPts val="3311"/>
                </a:lnSpc>
              </a:pPr>
              <a:r>
                <a:rPr lang="en-US" sz="2400">
                  <a:solidFill>
                    <a:srgbClr val="000000"/>
                  </a:solidFill>
                  <a:latin typeface="Poppins"/>
                  <a:ea typeface="Poppins"/>
                  <a:cs typeface="Poppins"/>
                  <a:sym typeface="Poppins"/>
                </a:rPr>
                <a:t>If you can’t find the email,</a:t>
              </a:r>
            </a:p>
            <a:p>
              <a:pPr algn="l">
                <a:lnSpc>
                  <a:spcPts val="3311"/>
                </a:lnSpc>
              </a:pPr>
              <a:r>
                <a:rPr lang="en-US" sz="2400">
                  <a:solidFill>
                    <a:srgbClr val="000000"/>
                  </a:solidFill>
                  <a:latin typeface="Poppins"/>
                  <a:ea typeface="Poppins"/>
                  <a:cs typeface="Poppins"/>
                  <a:sym typeface="Poppins"/>
                </a:rPr>
                <a:t>just visit </a:t>
              </a:r>
              <a:r>
                <a:rPr lang="en-US" sz="2400" u="sng">
                  <a:solidFill>
                    <a:srgbClr val="027D5A"/>
                  </a:solidFill>
                  <a:latin typeface="Poppins"/>
                  <a:ea typeface="Poppins"/>
                  <a:cs typeface="Poppins"/>
                  <a:sym typeface="Poppins"/>
                  <a:hlinkClick r:id="rId3" tooltip="http://my.careit.com"/>
                </a:rPr>
                <a:t>my.careit.com</a:t>
              </a:r>
              <a:r>
                <a:rPr lang="en-US" sz="2400">
                  <a:solidFill>
                    <a:srgbClr val="000000"/>
                  </a:solidFill>
                  <a:latin typeface="Poppins"/>
                  <a:ea typeface="Poppins"/>
                  <a:cs typeface="Poppins"/>
                  <a:sym typeface="Poppins"/>
                </a:rPr>
                <a:t> and</a:t>
              </a:r>
            </a:p>
            <a:p>
              <a:pPr algn="l">
                <a:lnSpc>
                  <a:spcPts val="3311"/>
                </a:lnSpc>
              </a:pPr>
              <a:r>
                <a:rPr lang="en-US" sz="2400">
                  <a:solidFill>
                    <a:srgbClr val="000000"/>
                  </a:solidFill>
                  <a:latin typeface="Poppins"/>
                  <a:ea typeface="Poppins"/>
                  <a:cs typeface="Poppins"/>
                  <a:sym typeface="Poppins"/>
                </a:rPr>
                <a:t>click </a:t>
              </a:r>
              <a:r>
                <a:rPr lang="en-US" sz="2400">
                  <a:solidFill>
                    <a:srgbClr val="027D5A"/>
                  </a:solidFill>
                  <a:latin typeface="Poppins"/>
                  <a:ea typeface="Poppins"/>
                  <a:cs typeface="Poppins"/>
                  <a:sym typeface="Poppins"/>
                </a:rPr>
                <a:t>Get Started</a:t>
              </a:r>
            </a:p>
            <a:p>
              <a:pPr algn="l">
                <a:lnSpc>
                  <a:spcPts val="3311"/>
                </a:lnSpc>
              </a:pPr>
              <a:r>
                <a:rPr lang="en-US" sz="2400">
                  <a:solidFill>
                    <a:srgbClr val="000000"/>
                  </a:solidFill>
                  <a:latin typeface="Poppins"/>
                  <a:ea typeface="Poppins"/>
                  <a:cs typeface="Poppins"/>
                  <a:sym typeface="Poppins"/>
                </a:rPr>
                <a:t>then </a:t>
              </a:r>
              <a:r>
                <a:rPr lang="en-US" sz="2400">
                  <a:solidFill>
                    <a:srgbClr val="027D5A"/>
                  </a:solidFill>
                  <a:latin typeface="Poppins"/>
                  <a:ea typeface="Poppins"/>
                  <a:cs typeface="Poppins"/>
                  <a:sym typeface="Poppins"/>
                </a:rPr>
                <a:t>Team Member</a:t>
              </a:r>
              <a:r>
                <a:rPr lang="en-US" sz="2400">
                  <a:solidFill>
                    <a:srgbClr val="000000"/>
                  </a:solidFill>
                  <a:latin typeface="Poppins"/>
                  <a:ea typeface="Poppins"/>
                  <a:cs typeface="Poppins"/>
                  <a:sym typeface="Poppins"/>
                </a:rPr>
                <a:t> </a:t>
              </a:r>
            </a:p>
          </p:txBody>
        </p:sp>
      </p:grpSp>
      <p:grpSp>
        <p:nvGrpSpPr>
          <p:cNvPr name="Group 15" id="15"/>
          <p:cNvGrpSpPr/>
          <p:nvPr/>
        </p:nvGrpSpPr>
        <p:grpSpPr>
          <a:xfrm rot="0">
            <a:off x="5714625" y="6331950"/>
            <a:ext cx="483300" cy="483300"/>
            <a:chOff x="0" y="0"/>
            <a:chExt cx="644400" cy="644400"/>
          </a:xfrm>
        </p:grpSpPr>
        <p:sp>
          <p:nvSpPr>
            <p:cNvPr name="Freeform 16" id="16"/>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17" id="17"/>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2</a:t>
              </a:r>
            </a:p>
          </p:txBody>
        </p:sp>
      </p:grpSp>
      <p:sp>
        <p:nvSpPr>
          <p:cNvPr name="Freeform 18" id="18"/>
          <p:cNvSpPr/>
          <p:nvPr/>
        </p:nvSpPr>
        <p:spPr>
          <a:xfrm flipH="false" flipV="false" rot="0">
            <a:off x="12948544" y="6490502"/>
            <a:ext cx="4388738" cy="2280938"/>
          </a:xfrm>
          <a:custGeom>
            <a:avLst/>
            <a:gdLst/>
            <a:ahLst/>
            <a:cxnLst/>
            <a:rect r="r" b="b" t="t" l="l"/>
            <a:pathLst>
              <a:path h="2280938" w="4388738">
                <a:moveTo>
                  <a:pt x="0" y="0"/>
                </a:moveTo>
                <a:lnTo>
                  <a:pt x="4388737" y="0"/>
                </a:lnTo>
                <a:lnTo>
                  <a:pt x="4388737" y="2280938"/>
                </a:lnTo>
                <a:lnTo>
                  <a:pt x="0" y="2280938"/>
                </a:lnTo>
                <a:lnTo>
                  <a:pt x="0" y="0"/>
                </a:lnTo>
                <a:close/>
              </a:path>
            </a:pathLst>
          </a:custGeom>
          <a:blipFill>
            <a:blip r:embed="rId4"/>
            <a:stretch>
              <a:fillRect l="0" t="0" r="-306" b="0"/>
            </a:stretch>
          </a:blipFill>
        </p:spPr>
      </p:sp>
      <p:grpSp>
        <p:nvGrpSpPr>
          <p:cNvPr name="Group 19" id="19"/>
          <p:cNvGrpSpPr/>
          <p:nvPr/>
        </p:nvGrpSpPr>
        <p:grpSpPr>
          <a:xfrm rot="0">
            <a:off x="516000" y="354600"/>
            <a:ext cx="7576200" cy="781469"/>
            <a:chOff x="0" y="0"/>
            <a:chExt cx="10101600" cy="1041959"/>
          </a:xfrm>
        </p:grpSpPr>
        <p:sp>
          <p:nvSpPr>
            <p:cNvPr name="Freeform 20" id="20"/>
            <p:cNvSpPr/>
            <p:nvPr/>
          </p:nvSpPr>
          <p:spPr>
            <a:xfrm flipH="false" flipV="false" rot="0">
              <a:off x="0" y="0"/>
              <a:ext cx="10101600" cy="1041959"/>
            </a:xfrm>
            <a:custGeom>
              <a:avLst/>
              <a:gdLst/>
              <a:ahLst/>
              <a:cxnLst/>
              <a:rect r="r" b="b" t="t" l="l"/>
              <a:pathLst>
                <a:path h="1041959" w="10101600">
                  <a:moveTo>
                    <a:pt x="0" y="0"/>
                  </a:moveTo>
                  <a:lnTo>
                    <a:pt x="10101600" y="0"/>
                  </a:lnTo>
                  <a:lnTo>
                    <a:pt x="10101600" y="1041959"/>
                  </a:lnTo>
                  <a:lnTo>
                    <a:pt x="0" y="1041959"/>
                  </a:lnTo>
                  <a:close/>
                </a:path>
              </a:pathLst>
            </a:custGeom>
            <a:solidFill>
              <a:srgbClr val="000000">
                <a:alpha val="0"/>
              </a:srgbClr>
            </a:solidFill>
          </p:spPr>
        </p:sp>
        <p:sp>
          <p:nvSpPr>
            <p:cNvPr name="TextBox 21" id="21"/>
            <p:cNvSpPr txBox="true"/>
            <p:nvPr/>
          </p:nvSpPr>
          <p:spPr>
            <a:xfrm>
              <a:off x="0" y="9525"/>
              <a:ext cx="10101600" cy="1032434"/>
            </a:xfrm>
            <a:prstGeom prst="rect">
              <a:avLst/>
            </a:prstGeom>
          </p:spPr>
          <p:txBody>
            <a:bodyPr anchor="t" rtlCol="false" tIns="0" lIns="0" bIns="0" rIns="0"/>
            <a:lstStyle/>
            <a:p>
              <a:pPr algn="l">
                <a:lnSpc>
                  <a:spcPts val="3402"/>
                </a:lnSpc>
              </a:pPr>
              <a:r>
                <a:rPr lang="en-US" sz="3150">
                  <a:solidFill>
                    <a:srgbClr val="000000"/>
                  </a:solidFill>
                  <a:latin typeface="Poppins"/>
                  <a:ea typeface="Poppins"/>
                  <a:cs typeface="Poppins"/>
                  <a:sym typeface="Poppins"/>
                </a:rPr>
                <a:t>User </a:t>
              </a:r>
              <a:r>
                <a:rPr lang="en-US" sz="3150">
                  <a:solidFill>
                    <a:srgbClr val="027D5A"/>
                  </a:solidFill>
                  <a:latin typeface="Poppins"/>
                  <a:ea typeface="Poppins"/>
                  <a:cs typeface="Poppins"/>
                  <a:sym typeface="Poppins"/>
                </a:rPr>
                <a:t>Sign-up</a:t>
              </a:r>
            </a:p>
          </p:txBody>
        </p:sp>
      </p:grpSp>
      <p:sp>
        <p:nvSpPr>
          <p:cNvPr name="Freeform 22" id="22"/>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5"/>
            <a:stretch>
              <a:fillRect l="0" t="0" r="-1" b="0"/>
            </a:stretch>
          </a:blipFill>
        </p:spPr>
      </p:sp>
      <p:grpSp>
        <p:nvGrpSpPr>
          <p:cNvPr name="Group 23" id="23"/>
          <p:cNvGrpSpPr/>
          <p:nvPr/>
        </p:nvGrpSpPr>
        <p:grpSpPr>
          <a:xfrm rot="0">
            <a:off x="1000613" y="6686212"/>
            <a:ext cx="3294450" cy="2309165"/>
            <a:chOff x="0" y="0"/>
            <a:chExt cx="4392600" cy="3078886"/>
          </a:xfrm>
        </p:grpSpPr>
        <p:sp>
          <p:nvSpPr>
            <p:cNvPr name="Freeform 24" id="24"/>
            <p:cNvSpPr/>
            <p:nvPr/>
          </p:nvSpPr>
          <p:spPr>
            <a:xfrm flipH="false" flipV="false" rot="0">
              <a:off x="0" y="0"/>
              <a:ext cx="4392600" cy="3078886"/>
            </a:xfrm>
            <a:custGeom>
              <a:avLst/>
              <a:gdLst/>
              <a:ahLst/>
              <a:cxnLst/>
              <a:rect r="r" b="b" t="t" l="l"/>
              <a:pathLst>
                <a:path h="3078886" w="4392600">
                  <a:moveTo>
                    <a:pt x="0" y="0"/>
                  </a:moveTo>
                  <a:lnTo>
                    <a:pt x="4392600" y="0"/>
                  </a:lnTo>
                  <a:lnTo>
                    <a:pt x="4392600" y="3078886"/>
                  </a:lnTo>
                  <a:lnTo>
                    <a:pt x="0" y="3078886"/>
                  </a:lnTo>
                  <a:close/>
                </a:path>
              </a:pathLst>
            </a:custGeom>
            <a:solidFill>
              <a:srgbClr val="000000">
                <a:alpha val="0"/>
              </a:srgbClr>
            </a:solidFill>
          </p:spPr>
        </p:sp>
        <p:sp>
          <p:nvSpPr>
            <p:cNvPr name="TextBox 25" id="25"/>
            <p:cNvSpPr txBox="true"/>
            <p:nvPr/>
          </p:nvSpPr>
          <p:spPr>
            <a:xfrm>
              <a:off x="0" y="-28575"/>
              <a:ext cx="4392600" cy="3107461"/>
            </a:xfrm>
            <a:prstGeom prst="rect">
              <a:avLst/>
            </a:prstGeom>
          </p:spPr>
          <p:txBody>
            <a:bodyPr anchor="ctr" rtlCol="false" tIns="0" lIns="0" bIns="0" rIns="0"/>
            <a:lstStyle/>
            <a:p>
              <a:pPr algn="ctr">
                <a:lnSpc>
                  <a:spcPts val="3240"/>
                </a:lnSpc>
              </a:pPr>
              <a:r>
                <a:rPr lang="en-US" b="true" sz="2700">
                  <a:solidFill>
                    <a:srgbClr val="000000"/>
                  </a:solidFill>
                  <a:latin typeface="Poppins Medium"/>
                  <a:ea typeface="Poppins Medium"/>
                  <a:cs typeface="Poppins Medium"/>
                  <a:sym typeface="Poppins Medium"/>
                </a:rPr>
                <a:t>You have been invited</a:t>
              </a:r>
            </a:p>
            <a:p>
              <a:pPr algn="ctr">
                <a:lnSpc>
                  <a:spcPts val="3240"/>
                </a:lnSpc>
              </a:pPr>
              <a:r>
                <a:rPr lang="en-US" b="true" sz="2700">
                  <a:solidFill>
                    <a:srgbClr val="000000"/>
                  </a:solidFill>
                  <a:latin typeface="Poppins Medium"/>
                  <a:ea typeface="Poppins Medium"/>
                  <a:cs typeface="Poppins Medium"/>
                  <a:sym typeface="Poppins Medium"/>
                </a:rPr>
                <a:t>to join an organization’s account</a:t>
              </a:r>
            </a:p>
          </p:txBody>
        </p:sp>
      </p:grpSp>
      <p:grpSp>
        <p:nvGrpSpPr>
          <p:cNvPr name="Group 26" id="26"/>
          <p:cNvGrpSpPr/>
          <p:nvPr/>
        </p:nvGrpSpPr>
        <p:grpSpPr>
          <a:xfrm rot="0">
            <a:off x="5714625" y="2072700"/>
            <a:ext cx="483300" cy="483300"/>
            <a:chOff x="0" y="0"/>
            <a:chExt cx="644400" cy="644400"/>
          </a:xfrm>
        </p:grpSpPr>
        <p:sp>
          <p:nvSpPr>
            <p:cNvPr name="Freeform 27" id="27"/>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28" id="28"/>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1</a:t>
              </a:r>
            </a:p>
          </p:txBody>
        </p:sp>
      </p:grpSp>
      <p:sp>
        <p:nvSpPr>
          <p:cNvPr name="AutoShape 29" id="29"/>
          <p:cNvSpPr/>
          <p:nvPr/>
        </p:nvSpPr>
        <p:spPr>
          <a:xfrm>
            <a:off x="4061143" y="4443975"/>
            <a:ext cx="3790264" cy="9525"/>
          </a:xfrm>
          <a:prstGeom prst="line">
            <a:avLst/>
          </a:prstGeom>
          <a:ln cap="rnd" w="9525">
            <a:solidFill>
              <a:srgbClr val="E7E9EA"/>
            </a:solidFill>
            <a:prstDash val="solid"/>
            <a:headEnd type="none" len="sm" w="sm"/>
            <a:tailEnd type="none" len="sm" w="sm"/>
          </a:ln>
        </p:spPr>
      </p:sp>
      <p:sp>
        <p:nvSpPr>
          <p:cNvPr name="Freeform 30" id="30"/>
          <p:cNvSpPr/>
          <p:nvPr/>
        </p:nvSpPr>
        <p:spPr>
          <a:xfrm flipH="false" flipV="false" rot="0">
            <a:off x="14209144" y="2153172"/>
            <a:ext cx="1867500" cy="3449250"/>
          </a:xfrm>
          <a:custGeom>
            <a:avLst/>
            <a:gdLst/>
            <a:ahLst/>
            <a:cxnLst/>
            <a:rect r="r" b="b" t="t" l="l"/>
            <a:pathLst>
              <a:path h="3449250" w="1867500">
                <a:moveTo>
                  <a:pt x="0" y="0"/>
                </a:moveTo>
                <a:lnTo>
                  <a:pt x="1867500" y="0"/>
                </a:lnTo>
                <a:lnTo>
                  <a:pt x="1867500" y="3449250"/>
                </a:lnTo>
                <a:lnTo>
                  <a:pt x="0" y="3449250"/>
                </a:lnTo>
                <a:lnTo>
                  <a:pt x="0" y="0"/>
                </a:lnTo>
                <a:close/>
              </a:path>
            </a:pathLst>
          </a:custGeom>
          <a:blipFill>
            <a:blip r:embed="rId6"/>
            <a:stretch>
              <a:fillRect l="0" t="0" r="0" b="-25124"/>
            </a:stretch>
          </a:blipFill>
        </p:spPr>
      </p:sp>
      <p:grpSp>
        <p:nvGrpSpPr>
          <p:cNvPr name="Group 31" id="31"/>
          <p:cNvGrpSpPr/>
          <p:nvPr/>
        </p:nvGrpSpPr>
        <p:grpSpPr>
          <a:xfrm rot="0">
            <a:off x="14354494" y="5110350"/>
            <a:ext cx="1576800" cy="463500"/>
            <a:chOff x="0" y="0"/>
            <a:chExt cx="2102400" cy="618000"/>
          </a:xfrm>
        </p:grpSpPr>
        <p:sp>
          <p:nvSpPr>
            <p:cNvPr name="Freeform 32" id="32"/>
            <p:cNvSpPr/>
            <p:nvPr/>
          </p:nvSpPr>
          <p:spPr>
            <a:xfrm flipH="false" flipV="false" rot="0">
              <a:off x="0" y="0"/>
              <a:ext cx="2102485" cy="618109"/>
            </a:xfrm>
            <a:custGeom>
              <a:avLst/>
              <a:gdLst/>
              <a:ahLst/>
              <a:cxnLst/>
              <a:rect r="r" b="b" t="t" l="l"/>
              <a:pathLst>
                <a:path h="618109" w="2102485">
                  <a:moveTo>
                    <a:pt x="0" y="138557"/>
                  </a:moveTo>
                  <a:cubicBezTo>
                    <a:pt x="0" y="61976"/>
                    <a:pt x="61976" y="0"/>
                    <a:pt x="138557" y="0"/>
                  </a:cubicBezTo>
                  <a:lnTo>
                    <a:pt x="1963928" y="0"/>
                  </a:lnTo>
                  <a:cubicBezTo>
                    <a:pt x="2040382" y="0"/>
                    <a:pt x="2102485" y="61976"/>
                    <a:pt x="2102485" y="138557"/>
                  </a:cubicBezTo>
                  <a:lnTo>
                    <a:pt x="2102485" y="479552"/>
                  </a:lnTo>
                  <a:cubicBezTo>
                    <a:pt x="2102485" y="556006"/>
                    <a:pt x="2040509" y="618109"/>
                    <a:pt x="1963928" y="618109"/>
                  </a:cubicBezTo>
                  <a:lnTo>
                    <a:pt x="138557" y="618109"/>
                  </a:lnTo>
                  <a:cubicBezTo>
                    <a:pt x="61976" y="617982"/>
                    <a:pt x="0" y="556006"/>
                    <a:pt x="0" y="479552"/>
                  </a:cubicBezTo>
                  <a:close/>
                </a:path>
              </a:pathLst>
            </a:custGeom>
            <a:solidFill>
              <a:srgbClr val="FFFFFF"/>
            </a:solidFill>
          </p:spPr>
        </p:sp>
      </p:grpSp>
      <p:grpSp>
        <p:nvGrpSpPr>
          <p:cNvPr name="Group 33" id="33"/>
          <p:cNvGrpSpPr/>
          <p:nvPr/>
        </p:nvGrpSpPr>
        <p:grpSpPr>
          <a:xfrm rot="0">
            <a:off x="14288888" y="5043075"/>
            <a:ext cx="1708200" cy="298350"/>
            <a:chOff x="0" y="0"/>
            <a:chExt cx="2277600" cy="397800"/>
          </a:xfrm>
        </p:grpSpPr>
        <p:sp>
          <p:nvSpPr>
            <p:cNvPr name="Freeform 34" id="34"/>
            <p:cNvSpPr/>
            <p:nvPr/>
          </p:nvSpPr>
          <p:spPr>
            <a:xfrm flipH="false" flipV="false" rot="0">
              <a:off x="0" y="0"/>
              <a:ext cx="2277618" cy="397764"/>
            </a:xfrm>
            <a:custGeom>
              <a:avLst/>
              <a:gdLst/>
              <a:ahLst/>
              <a:cxnLst/>
              <a:rect r="r" b="b" t="t" l="l"/>
              <a:pathLst>
                <a:path h="397764" w="2277618">
                  <a:moveTo>
                    <a:pt x="0" y="89154"/>
                  </a:moveTo>
                  <a:cubicBezTo>
                    <a:pt x="0" y="39878"/>
                    <a:pt x="39878" y="0"/>
                    <a:pt x="89154" y="0"/>
                  </a:cubicBezTo>
                  <a:lnTo>
                    <a:pt x="2188464" y="0"/>
                  </a:lnTo>
                  <a:cubicBezTo>
                    <a:pt x="2237740" y="0"/>
                    <a:pt x="2277618" y="39878"/>
                    <a:pt x="2277618" y="89154"/>
                  </a:cubicBezTo>
                  <a:lnTo>
                    <a:pt x="2277618" y="308610"/>
                  </a:lnTo>
                  <a:cubicBezTo>
                    <a:pt x="2277618" y="357886"/>
                    <a:pt x="2237740" y="397764"/>
                    <a:pt x="2188464" y="397764"/>
                  </a:cubicBezTo>
                  <a:lnTo>
                    <a:pt x="89154" y="397764"/>
                  </a:lnTo>
                  <a:cubicBezTo>
                    <a:pt x="39878" y="397764"/>
                    <a:pt x="0" y="357886"/>
                    <a:pt x="0" y="308610"/>
                  </a:cubicBezTo>
                  <a:close/>
                </a:path>
              </a:pathLst>
            </a:custGeom>
            <a:solidFill>
              <a:srgbClr val="FFFFFF"/>
            </a:solidFill>
          </p:spPr>
        </p:sp>
      </p:grpSp>
      <p:grpSp>
        <p:nvGrpSpPr>
          <p:cNvPr name="Group 35" id="35"/>
          <p:cNvGrpSpPr/>
          <p:nvPr/>
        </p:nvGrpSpPr>
        <p:grpSpPr>
          <a:xfrm rot="0">
            <a:off x="14732045" y="5163825"/>
            <a:ext cx="821700" cy="219150"/>
            <a:chOff x="0" y="0"/>
            <a:chExt cx="1095600" cy="292200"/>
          </a:xfrm>
        </p:grpSpPr>
        <p:sp>
          <p:nvSpPr>
            <p:cNvPr name="Freeform 36" id="36"/>
            <p:cNvSpPr/>
            <p:nvPr/>
          </p:nvSpPr>
          <p:spPr>
            <a:xfrm flipH="false" flipV="false" rot="0">
              <a:off x="0" y="0"/>
              <a:ext cx="1095502" cy="292227"/>
            </a:xfrm>
            <a:custGeom>
              <a:avLst/>
              <a:gdLst/>
              <a:ahLst/>
              <a:cxnLst/>
              <a:rect r="r" b="b" t="t" l="l"/>
              <a:pathLst>
                <a:path h="292227" w="1095502">
                  <a:moveTo>
                    <a:pt x="0" y="48641"/>
                  </a:moveTo>
                  <a:cubicBezTo>
                    <a:pt x="0" y="21844"/>
                    <a:pt x="21844" y="0"/>
                    <a:pt x="48641" y="0"/>
                  </a:cubicBezTo>
                  <a:lnTo>
                    <a:pt x="1046861" y="0"/>
                  </a:lnTo>
                  <a:cubicBezTo>
                    <a:pt x="1073785" y="0"/>
                    <a:pt x="1095502" y="21844"/>
                    <a:pt x="1095502" y="48641"/>
                  </a:cubicBezTo>
                  <a:lnTo>
                    <a:pt x="1095502" y="243459"/>
                  </a:lnTo>
                  <a:cubicBezTo>
                    <a:pt x="1095502" y="270383"/>
                    <a:pt x="1073658" y="292100"/>
                    <a:pt x="1046861" y="292100"/>
                  </a:cubicBezTo>
                  <a:lnTo>
                    <a:pt x="48641" y="292100"/>
                  </a:lnTo>
                  <a:cubicBezTo>
                    <a:pt x="21844" y="292227"/>
                    <a:pt x="0" y="270383"/>
                    <a:pt x="0" y="243459"/>
                  </a:cubicBezTo>
                  <a:close/>
                </a:path>
              </a:pathLst>
            </a:custGeom>
            <a:solidFill>
              <a:srgbClr val="027D5A"/>
            </a:solidFill>
          </p:spPr>
        </p:sp>
        <p:sp>
          <p:nvSpPr>
            <p:cNvPr name="TextBox 37" id="37"/>
            <p:cNvSpPr txBox="true"/>
            <p:nvPr/>
          </p:nvSpPr>
          <p:spPr>
            <a:xfrm>
              <a:off x="0" y="0"/>
              <a:ext cx="1095600" cy="292200"/>
            </a:xfrm>
            <a:prstGeom prst="rect">
              <a:avLst/>
            </a:prstGeom>
          </p:spPr>
          <p:txBody>
            <a:bodyPr anchor="ctr" rtlCol="false" tIns="50800" lIns="50800" bIns="50800" rIns="50800"/>
            <a:lstStyle/>
            <a:p>
              <a:pPr algn="ctr">
                <a:lnSpc>
                  <a:spcPts val="719"/>
                </a:lnSpc>
              </a:pPr>
              <a:r>
                <a:rPr lang="en-US" sz="600">
                  <a:solidFill>
                    <a:srgbClr val="FFFFFF"/>
                  </a:solidFill>
                  <a:latin typeface="Poppins"/>
                  <a:ea typeface="Poppins"/>
                  <a:cs typeface="Poppins"/>
                  <a:sym typeface="Poppins"/>
                </a:rPr>
                <a:t>Join Team</a:t>
              </a:r>
            </a:p>
          </p:txBody>
        </p:sp>
      </p:grpSp>
      <p:grpSp>
        <p:nvGrpSpPr>
          <p:cNvPr name="Group 38" id="38"/>
          <p:cNvGrpSpPr/>
          <p:nvPr/>
        </p:nvGrpSpPr>
        <p:grpSpPr>
          <a:xfrm rot="0">
            <a:off x="14354513" y="2241412"/>
            <a:ext cx="1576800" cy="732600"/>
            <a:chOff x="0" y="0"/>
            <a:chExt cx="2102400" cy="976800"/>
          </a:xfrm>
        </p:grpSpPr>
        <p:sp>
          <p:nvSpPr>
            <p:cNvPr name="Freeform 39" id="39"/>
            <p:cNvSpPr/>
            <p:nvPr/>
          </p:nvSpPr>
          <p:spPr>
            <a:xfrm flipH="false" flipV="false" rot="0">
              <a:off x="0" y="0"/>
              <a:ext cx="2102485" cy="976884"/>
            </a:xfrm>
            <a:custGeom>
              <a:avLst/>
              <a:gdLst/>
              <a:ahLst/>
              <a:cxnLst/>
              <a:rect r="r" b="b" t="t" l="l"/>
              <a:pathLst>
                <a:path h="976884" w="2102485">
                  <a:moveTo>
                    <a:pt x="0" y="218948"/>
                  </a:moveTo>
                  <a:cubicBezTo>
                    <a:pt x="0" y="98044"/>
                    <a:pt x="98044" y="0"/>
                    <a:pt x="218948" y="0"/>
                  </a:cubicBezTo>
                  <a:lnTo>
                    <a:pt x="1883537" y="0"/>
                  </a:lnTo>
                  <a:cubicBezTo>
                    <a:pt x="2004441" y="0"/>
                    <a:pt x="2102485" y="98044"/>
                    <a:pt x="2102485" y="218948"/>
                  </a:cubicBezTo>
                  <a:lnTo>
                    <a:pt x="2102485" y="757936"/>
                  </a:lnTo>
                  <a:cubicBezTo>
                    <a:pt x="2102485" y="878840"/>
                    <a:pt x="2004441" y="976884"/>
                    <a:pt x="1883537" y="976884"/>
                  </a:cubicBezTo>
                  <a:lnTo>
                    <a:pt x="218948" y="976884"/>
                  </a:lnTo>
                  <a:cubicBezTo>
                    <a:pt x="98044" y="976757"/>
                    <a:pt x="0" y="878840"/>
                    <a:pt x="0" y="757936"/>
                  </a:cubicBezTo>
                  <a:close/>
                </a:path>
              </a:pathLst>
            </a:custGeom>
            <a:solidFill>
              <a:srgbClr val="FFE2C2"/>
            </a:solidFill>
          </p:spPr>
        </p:sp>
      </p:grpSp>
      <p:sp>
        <p:nvSpPr>
          <p:cNvPr name="Freeform 40" id="40"/>
          <p:cNvSpPr/>
          <p:nvPr/>
        </p:nvSpPr>
        <p:spPr>
          <a:xfrm flipH="false" flipV="false" rot="0">
            <a:off x="14635574" y="2313394"/>
            <a:ext cx="1014681" cy="246563"/>
          </a:xfrm>
          <a:custGeom>
            <a:avLst/>
            <a:gdLst/>
            <a:ahLst/>
            <a:cxnLst/>
            <a:rect r="r" b="b" t="t" l="l"/>
            <a:pathLst>
              <a:path h="246563" w="1014681">
                <a:moveTo>
                  <a:pt x="0" y="0"/>
                </a:moveTo>
                <a:lnTo>
                  <a:pt x="1014680" y="0"/>
                </a:lnTo>
                <a:lnTo>
                  <a:pt x="1014680" y="246563"/>
                </a:lnTo>
                <a:lnTo>
                  <a:pt x="0" y="246563"/>
                </a:lnTo>
                <a:lnTo>
                  <a:pt x="0" y="0"/>
                </a:lnTo>
                <a:close/>
              </a:path>
            </a:pathLst>
          </a:custGeom>
          <a:blipFill>
            <a:blip r:embed="rId5"/>
            <a:stretch>
              <a:fillRect l="0" t="0" r="-1" b="0"/>
            </a:stretch>
          </a:blipFill>
        </p:spPr>
      </p:sp>
      <p:grpSp>
        <p:nvGrpSpPr>
          <p:cNvPr name="Group 41" id="41"/>
          <p:cNvGrpSpPr/>
          <p:nvPr/>
        </p:nvGrpSpPr>
        <p:grpSpPr>
          <a:xfrm rot="0">
            <a:off x="14394113" y="2531662"/>
            <a:ext cx="1497600" cy="415350"/>
            <a:chOff x="0" y="0"/>
            <a:chExt cx="1996800" cy="553800"/>
          </a:xfrm>
        </p:grpSpPr>
        <p:sp>
          <p:nvSpPr>
            <p:cNvPr name="Freeform 42" id="42"/>
            <p:cNvSpPr/>
            <p:nvPr/>
          </p:nvSpPr>
          <p:spPr>
            <a:xfrm flipH="false" flipV="false" rot="0">
              <a:off x="0" y="0"/>
              <a:ext cx="1996800" cy="553800"/>
            </a:xfrm>
            <a:custGeom>
              <a:avLst/>
              <a:gdLst/>
              <a:ahLst/>
              <a:cxnLst/>
              <a:rect r="r" b="b" t="t" l="l"/>
              <a:pathLst>
                <a:path h="553800" w="1996800">
                  <a:moveTo>
                    <a:pt x="0" y="0"/>
                  </a:moveTo>
                  <a:lnTo>
                    <a:pt x="1996800" y="0"/>
                  </a:lnTo>
                  <a:lnTo>
                    <a:pt x="1996800" y="553800"/>
                  </a:lnTo>
                  <a:lnTo>
                    <a:pt x="0" y="553800"/>
                  </a:lnTo>
                  <a:close/>
                </a:path>
              </a:pathLst>
            </a:custGeom>
            <a:solidFill>
              <a:srgbClr val="000000">
                <a:alpha val="0"/>
              </a:srgbClr>
            </a:solidFill>
          </p:spPr>
        </p:sp>
        <p:sp>
          <p:nvSpPr>
            <p:cNvPr name="TextBox 43" id="43"/>
            <p:cNvSpPr txBox="true"/>
            <p:nvPr/>
          </p:nvSpPr>
          <p:spPr>
            <a:xfrm>
              <a:off x="0" y="0"/>
              <a:ext cx="1996800" cy="553800"/>
            </a:xfrm>
            <a:prstGeom prst="rect">
              <a:avLst/>
            </a:prstGeom>
          </p:spPr>
          <p:txBody>
            <a:bodyPr anchor="t" rtlCol="false" tIns="0" lIns="0" bIns="0" rIns="0"/>
            <a:lstStyle/>
            <a:p>
              <a:pPr algn="ctr">
                <a:lnSpc>
                  <a:spcPts val="1080"/>
                </a:lnSpc>
              </a:pPr>
              <a:r>
                <a:rPr lang="en-US" sz="900">
                  <a:solidFill>
                    <a:srgbClr val="000000"/>
                  </a:solidFill>
                  <a:latin typeface="Poppins"/>
                  <a:ea typeface="Poppins"/>
                  <a:cs typeface="Poppins"/>
                  <a:sym typeface="Poppins"/>
                </a:rPr>
                <a:t>You’ve Been</a:t>
              </a:r>
            </a:p>
          </p:txBody>
        </p:sp>
      </p:grpSp>
      <p:grpSp>
        <p:nvGrpSpPr>
          <p:cNvPr name="Group 44" id="44"/>
          <p:cNvGrpSpPr/>
          <p:nvPr/>
        </p:nvGrpSpPr>
        <p:grpSpPr>
          <a:xfrm rot="0">
            <a:off x="14394113" y="2704912"/>
            <a:ext cx="1497600" cy="508050"/>
            <a:chOff x="0" y="0"/>
            <a:chExt cx="1996800" cy="677400"/>
          </a:xfrm>
        </p:grpSpPr>
        <p:sp>
          <p:nvSpPr>
            <p:cNvPr name="Freeform 45" id="45"/>
            <p:cNvSpPr/>
            <p:nvPr/>
          </p:nvSpPr>
          <p:spPr>
            <a:xfrm flipH="false" flipV="false" rot="0">
              <a:off x="0" y="0"/>
              <a:ext cx="1996800" cy="677400"/>
            </a:xfrm>
            <a:custGeom>
              <a:avLst/>
              <a:gdLst/>
              <a:ahLst/>
              <a:cxnLst/>
              <a:rect r="r" b="b" t="t" l="l"/>
              <a:pathLst>
                <a:path h="677400" w="1996800">
                  <a:moveTo>
                    <a:pt x="0" y="0"/>
                  </a:moveTo>
                  <a:lnTo>
                    <a:pt x="1996800" y="0"/>
                  </a:lnTo>
                  <a:lnTo>
                    <a:pt x="1996800" y="677400"/>
                  </a:lnTo>
                  <a:lnTo>
                    <a:pt x="0" y="677400"/>
                  </a:lnTo>
                  <a:close/>
                </a:path>
              </a:pathLst>
            </a:custGeom>
            <a:solidFill>
              <a:srgbClr val="000000">
                <a:alpha val="0"/>
              </a:srgbClr>
            </a:solidFill>
          </p:spPr>
        </p:sp>
        <p:sp>
          <p:nvSpPr>
            <p:cNvPr name="TextBox 46" id="46"/>
            <p:cNvSpPr txBox="true"/>
            <p:nvPr/>
          </p:nvSpPr>
          <p:spPr>
            <a:xfrm>
              <a:off x="0" y="-19050"/>
              <a:ext cx="1996800" cy="696450"/>
            </a:xfrm>
            <a:prstGeom prst="rect">
              <a:avLst/>
            </a:prstGeom>
          </p:spPr>
          <p:txBody>
            <a:bodyPr anchor="t" rtlCol="false" tIns="0" lIns="0" bIns="0" rIns="0"/>
            <a:lstStyle/>
            <a:p>
              <a:pPr algn="ctr">
                <a:lnSpc>
                  <a:spcPts val="1800"/>
                </a:lnSpc>
              </a:pPr>
              <a:r>
                <a:rPr lang="en-US" b="true" sz="1500">
                  <a:solidFill>
                    <a:srgbClr val="000000"/>
                  </a:solidFill>
                  <a:latin typeface="Poppins Bold"/>
                  <a:ea typeface="Poppins Bold"/>
                  <a:cs typeface="Poppins Bold"/>
                  <a:sym typeface="Poppins Bold"/>
                </a:rPr>
                <a:t>Invited!</a:t>
              </a:r>
            </a:p>
          </p:txBody>
        </p:sp>
      </p:grpSp>
      <p:grpSp>
        <p:nvGrpSpPr>
          <p:cNvPr name="Group 47" id="47"/>
          <p:cNvGrpSpPr/>
          <p:nvPr/>
        </p:nvGrpSpPr>
        <p:grpSpPr>
          <a:xfrm rot="0">
            <a:off x="14808900" y="4055588"/>
            <a:ext cx="819450" cy="483300"/>
            <a:chOff x="0" y="0"/>
            <a:chExt cx="1092600" cy="644400"/>
          </a:xfrm>
        </p:grpSpPr>
        <p:sp>
          <p:nvSpPr>
            <p:cNvPr name="Freeform 48" id="48"/>
            <p:cNvSpPr/>
            <p:nvPr/>
          </p:nvSpPr>
          <p:spPr>
            <a:xfrm flipH="false" flipV="false" rot="0">
              <a:off x="0" y="0"/>
              <a:ext cx="1092581" cy="644398"/>
            </a:xfrm>
            <a:custGeom>
              <a:avLst/>
              <a:gdLst/>
              <a:ahLst/>
              <a:cxnLst/>
              <a:rect r="r" b="b" t="t" l="l"/>
              <a:pathLst>
                <a:path h="644398" w="1092581">
                  <a:moveTo>
                    <a:pt x="0" y="144399"/>
                  </a:moveTo>
                  <a:cubicBezTo>
                    <a:pt x="0" y="64643"/>
                    <a:pt x="64643" y="0"/>
                    <a:pt x="144399" y="0"/>
                  </a:cubicBezTo>
                  <a:lnTo>
                    <a:pt x="948182" y="0"/>
                  </a:lnTo>
                  <a:cubicBezTo>
                    <a:pt x="1027938" y="0"/>
                    <a:pt x="1092581" y="64643"/>
                    <a:pt x="1092581" y="144399"/>
                  </a:cubicBezTo>
                  <a:lnTo>
                    <a:pt x="1092581" y="499999"/>
                  </a:lnTo>
                  <a:cubicBezTo>
                    <a:pt x="1092581" y="579755"/>
                    <a:pt x="1027938" y="644398"/>
                    <a:pt x="948182" y="644398"/>
                  </a:cubicBezTo>
                  <a:lnTo>
                    <a:pt x="144399" y="644398"/>
                  </a:lnTo>
                  <a:cubicBezTo>
                    <a:pt x="64643" y="644398"/>
                    <a:pt x="0" y="579755"/>
                    <a:pt x="0" y="499999"/>
                  </a:cubicBezTo>
                  <a:close/>
                </a:path>
              </a:pathLst>
            </a:custGeom>
            <a:solidFill>
              <a:srgbClr val="FFFFFF"/>
            </a:solidFill>
          </p:spPr>
        </p:sp>
      </p:grpSp>
      <p:sp>
        <p:nvSpPr>
          <p:cNvPr name="Freeform 49" id="49"/>
          <p:cNvSpPr/>
          <p:nvPr/>
        </p:nvSpPr>
        <p:spPr>
          <a:xfrm flipH="false" flipV="false" rot="0">
            <a:off x="14972270" y="3969300"/>
            <a:ext cx="341289" cy="538012"/>
          </a:xfrm>
          <a:custGeom>
            <a:avLst/>
            <a:gdLst/>
            <a:ahLst/>
            <a:cxnLst/>
            <a:rect r="r" b="b" t="t" l="l"/>
            <a:pathLst>
              <a:path h="538012" w="341289">
                <a:moveTo>
                  <a:pt x="0" y="0"/>
                </a:moveTo>
                <a:lnTo>
                  <a:pt x="341288" y="0"/>
                </a:lnTo>
                <a:lnTo>
                  <a:pt x="341288" y="538012"/>
                </a:lnTo>
                <a:lnTo>
                  <a:pt x="0" y="538012"/>
                </a:lnTo>
                <a:lnTo>
                  <a:pt x="0" y="0"/>
                </a:lnTo>
                <a:close/>
              </a:path>
            </a:pathLst>
          </a:custGeom>
          <a:blipFill>
            <a:blip r:embed="rId5"/>
            <a:stretch>
              <a:fillRect l="-467213" t="0" r="-81541" b="0"/>
            </a:stretch>
          </a:blipFill>
        </p:spPr>
      </p:sp>
      <p:sp>
        <p:nvSpPr>
          <p:cNvPr name="Freeform 50" id="50"/>
          <p:cNvSpPr/>
          <p:nvPr/>
        </p:nvSpPr>
        <p:spPr>
          <a:xfrm flipH="false" flipV="false" rot="0">
            <a:off x="720562" y="2181732"/>
            <a:ext cx="3854550" cy="2967338"/>
          </a:xfrm>
          <a:custGeom>
            <a:avLst/>
            <a:gdLst/>
            <a:ahLst/>
            <a:cxnLst/>
            <a:rect r="r" b="b" t="t" l="l"/>
            <a:pathLst>
              <a:path h="2967338" w="3854550">
                <a:moveTo>
                  <a:pt x="0" y="0"/>
                </a:moveTo>
                <a:lnTo>
                  <a:pt x="3854550" y="0"/>
                </a:lnTo>
                <a:lnTo>
                  <a:pt x="3854550" y="2967338"/>
                </a:lnTo>
                <a:lnTo>
                  <a:pt x="0" y="2967338"/>
                </a:lnTo>
                <a:lnTo>
                  <a:pt x="0" y="0"/>
                </a:lnTo>
                <a:close/>
              </a:path>
            </a:pathLst>
          </a:custGeom>
          <a:blipFill>
            <a:blip r:embed="rId7"/>
            <a:stretch>
              <a:fillRect l="0" t="0" r="0" b="0"/>
            </a:stretch>
          </a:blipFill>
        </p:spPr>
      </p:sp>
      <p:grpSp>
        <p:nvGrpSpPr>
          <p:cNvPr name="Group 51" id="51"/>
          <p:cNvGrpSpPr/>
          <p:nvPr/>
        </p:nvGrpSpPr>
        <p:grpSpPr>
          <a:xfrm rot="0">
            <a:off x="460613" y="5305312"/>
            <a:ext cx="4374450" cy="965225"/>
            <a:chOff x="0" y="0"/>
            <a:chExt cx="5832600" cy="1286967"/>
          </a:xfrm>
        </p:grpSpPr>
        <p:sp>
          <p:nvSpPr>
            <p:cNvPr name="Freeform 52" id="52"/>
            <p:cNvSpPr/>
            <p:nvPr/>
          </p:nvSpPr>
          <p:spPr>
            <a:xfrm flipH="false" flipV="false" rot="0">
              <a:off x="0" y="0"/>
              <a:ext cx="5832602" cy="1286939"/>
            </a:xfrm>
            <a:custGeom>
              <a:avLst/>
              <a:gdLst/>
              <a:ahLst/>
              <a:cxnLst/>
              <a:rect r="r" b="b" t="t" l="l"/>
              <a:pathLst>
                <a:path h="1286939" w="5832602">
                  <a:moveTo>
                    <a:pt x="0" y="643470"/>
                  </a:moveTo>
                  <a:cubicBezTo>
                    <a:pt x="0" y="288110"/>
                    <a:pt x="247015" y="0"/>
                    <a:pt x="551688" y="0"/>
                  </a:cubicBezTo>
                  <a:lnTo>
                    <a:pt x="5280914" y="0"/>
                  </a:lnTo>
                  <a:cubicBezTo>
                    <a:pt x="5585587" y="0"/>
                    <a:pt x="5832602" y="288110"/>
                    <a:pt x="5832602" y="643470"/>
                  </a:cubicBezTo>
                  <a:cubicBezTo>
                    <a:pt x="5832602" y="998830"/>
                    <a:pt x="5585587" y="1286939"/>
                    <a:pt x="5280914" y="1286939"/>
                  </a:cubicBezTo>
                  <a:lnTo>
                    <a:pt x="551688" y="1286939"/>
                  </a:lnTo>
                  <a:cubicBezTo>
                    <a:pt x="247015" y="1286939"/>
                    <a:pt x="0" y="998830"/>
                    <a:pt x="0" y="643470"/>
                  </a:cubicBezTo>
                  <a:close/>
                </a:path>
              </a:pathLst>
            </a:custGeom>
            <a:solidFill>
              <a:srgbClr val="027D5A"/>
            </a:solidFill>
          </p:spPr>
        </p:sp>
        <p:sp>
          <p:nvSpPr>
            <p:cNvPr name="TextBox 53" id="53"/>
            <p:cNvSpPr txBox="true"/>
            <p:nvPr/>
          </p:nvSpPr>
          <p:spPr>
            <a:xfrm>
              <a:off x="0" y="9525"/>
              <a:ext cx="5832600" cy="1277442"/>
            </a:xfrm>
            <a:prstGeom prst="rect">
              <a:avLst/>
            </a:prstGeom>
          </p:spPr>
          <p:txBody>
            <a:bodyPr anchor="ctr" rtlCol="false" tIns="50800" lIns="50800" bIns="50800" rIns="50800"/>
            <a:lstStyle/>
            <a:p>
              <a:pPr algn="ctr">
                <a:lnSpc>
                  <a:spcPts val="3888"/>
                </a:lnSpc>
              </a:pPr>
              <a:r>
                <a:rPr lang="en-US" sz="3600">
                  <a:solidFill>
                    <a:srgbClr val="FFFFFF"/>
                  </a:solidFill>
                  <a:latin typeface="Poppins"/>
                  <a:ea typeface="Poppins"/>
                  <a:cs typeface="Poppins"/>
                  <a:sym typeface="Poppins"/>
                </a:rPr>
                <a:t>Join Team</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15225" y="297450"/>
            <a:ext cx="17657550" cy="827550"/>
            <a:chOff x="0" y="0"/>
            <a:chExt cx="23543400" cy="1103400"/>
          </a:xfrm>
        </p:grpSpPr>
        <p:sp>
          <p:nvSpPr>
            <p:cNvPr name="Freeform 3" id="3"/>
            <p:cNvSpPr/>
            <p:nvPr/>
          </p:nvSpPr>
          <p:spPr>
            <a:xfrm flipH="false" flipV="false" rot="0">
              <a:off x="0" y="0"/>
              <a:ext cx="23543386" cy="1103376"/>
            </a:xfrm>
            <a:custGeom>
              <a:avLst/>
              <a:gdLst/>
              <a:ahLst/>
              <a:cxnLst/>
              <a:rect r="r" b="b" t="t" l="l"/>
              <a:pathLst>
                <a:path h="1103376" w="23543386">
                  <a:moveTo>
                    <a:pt x="0" y="183896"/>
                  </a:moveTo>
                  <a:cubicBezTo>
                    <a:pt x="0" y="82296"/>
                    <a:pt x="82296" y="0"/>
                    <a:pt x="183896" y="0"/>
                  </a:cubicBezTo>
                  <a:lnTo>
                    <a:pt x="23359490" y="0"/>
                  </a:lnTo>
                  <a:cubicBezTo>
                    <a:pt x="23461090" y="0"/>
                    <a:pt x="23543386" y="82296"/>
                    <a:pt x="23543386" y="183896"/>
                  </a:cubicBezTo>
                  <a:lnTo>
                    <a:pt x="23543386" y="919480"/>
                  </a:lnTo>
                  <a:cubicBezTo>
                    <a:pt x="23543386" y="1021080"/>
                    <a:pt x="23461090" y="1103376"/>
                    <a:pt x="23359490" y="1103376"/>
                  </a:cubicBezTo>
                  <a:lnTo>
                    <a:pt x="183896" y="1103376"/>
                  </a:lnTo>
                  <a:cubicBezTo>
                    <a:pt x="82296" y="1103376"/>
                    <a:pt x="0" y="1021080"/>
                    <a:pt x="0" y="919480"/>
                  </a:cubicBezTo>
                  <a:close/>
                </a:path>
              </a:pathLst>
            </a:custGeom>
            <a:solidFill>
              <a:srgbClr val="EDF6F3"/>
            </a:solidFill>
          </p:spPr>
        </p:sp>
      </p:grpSp>
      <p:grpSp>
        <p:nvGrpSpPr>
          <p:cNvPr name="Group 4" id="4"/>
          <p:cNvGrpSpPr/>
          <p:nvPr/>
        </p:nvGrpSpPr>
        <p:grpSpPr>
          <a:xfrm rot="0">
            <a:off x="7483093" y="3626457"/>
            <a:ext cx="5365350" cy="508050"/>
            <a:chOff x="0" y="0"/>
            <a:chExt cx="7153800" cy="677400"/>
          </a:xfrm>
        </p:grpSpPr>
        <p:sp>
          <p:nvSpPr>
            <p:cNvPr name="Freeform 5" id="5"/>
            <p:cNvSpPr/>
            <p:nvPr/>
          </p:nvSpPr>
          <p:spPr>
            <a:xfrm flipH="false" flipV="false" rot="0">
              <a:off x="0" y="0"/>
              <a:ext cx="7153800" cy="677400"/>
            </a:xfrm>
            <a:custGeom>
              <a:avLst/>
              <a:gdLst/>
              <a:ahLst/>
              <a:cxnLst/>
              <a:rect r="r" b="b" t="t" l="l"/>
              <a:pathLst>
                <a:path h="677400" w="7153800">
                  <a:moveTo>
                    <a:pt x="0" y="0"/>
                  </a:moveTo>
                  <a:lnTo>
                    <a:pt x="7153800" y="0"/>
                  </a:lnTo>
                  <a:lnTo>
                    <a:pt x="7153800" y="677400"/>
                  </a:lnTo>
                  <a:lnTo>
                    <a:pt x="0" y="677400"/>
                  </a:lnTo>
                  <a:close/>
                </a:path>
              </a:pathLst>
            </a:custGeom>
            <a:solidFill>
              <a:srgbClr val="000000">
                <a:alpha val="0"/>
              </a:srgbClr>
            </a:solidFill>
          </p:spPr>
        </p:sp>
        <p:sp>
          <p:nvSpPr>
            <p:cNvPr name="TextBox 6" id="6"/>
            <p:cNvSpPr txBox="true"/>
            <p:nvPr/>
          </p:nvSpPr>
          <p:spPr>
            <a:xfrm>
              <a:off x="0" y="-66675"/>
              <a:ext cx="7153800" cy="744075"/>
            </a:xfrm>
            <a:prstGeom prst="rect">
              <a:avLst/>
            </a:prstGeom>
          </p:spPr>
          <p:txBody>
            <a:bodyPr anchor="t" rtlCol="false" tIns="0" lIns="0" bIns="0" rIns="0"/>
            <a:lstStyle/>
            <a:p>
              <a:pPr algn="l">
                <a:lnSpc>
                  <a:spcPts val="3311"/>
                </a:lnSpc>
              </a:pPr>
              <a:r>
                <a:rPr lang="en-US" sz="2400">
                  <a:solidFill>
                    <a:srgbClr val="000000"/>
                  </a:solidFill>
                  <a:latin typeface="Poppins"/>
                  <a:ea typeface="Poppins"/>
                  <a:cs typeface="Poppins"/>
                  <a:sym typeface="Poppins"/>
                </a:rPr>
                <a:t>Click or select </a:t>
              </a:r>
              <a:r>
                <a:rPr lang="en-US" sz="2400">
                  <a:solidFill>
                    <a:srgbClr val="027D5A"/>
                  </a:solidFill>
                  <a:latin typeface="Poppins"/>
                  <a:ea typeface="Poppins"/>
                  <a:cs typeface="Poppins"/>
                  <a:sym typeface="Poppins"/>
                </a:rPr>
                <a:t>Forgot Password</a:t>
              </a:r>
            </a:p>
          </p:txBody>
        </p:sp>
      </p:grpSp>
      <p:grpSp>
        <p:nvGrpSpPr>
          <p:cNvPr name="Group 7" id="7"/>
          <p:cNvGrpSpPr/>
          <p:nvPr/>
        </p:nvGrpSpPr>
        <p:grpSpPr>
          <a:xfrm rot="0">
            <a:off x="7460100" y="2006007"/>
            <a:ext cx="7893450" cy="932850"/>
            <a:chOff x="0" y="0"/>
            <a:chExt cx="10524600" cy="1243800"/>
          </a:xfrm>
        </p:grpSpPr>
        <p:sp>
          <p:nvSpPr>
            <p:cNvPr name="Freeform 8" id="8"/>
            <p:cNvSpPr/>
            <p:nvPr/>
          </p:nvSpPr>
          <p:spPr>
            <a:xfrm flipH="false" flipV="false" rot="0">
              <a:off x="0" y="0"/>
              <a:ext cx="10524600" cy="1243800"/>
            </a:xfrm>
            <a:custGeom>
              <a:avLst/>
              <a:gdLst/>
              <a:ahLst/>
              <a:cxnLst/>
              <a:rect r="r" b="b" t="t" l="l"/>
              <a:pathLst>
                <a:path h="1243800" w="10524600">
                  <a:moveTo>
                    <a:pt x="0" y="0"/>
                  </a:moveTo>
                  <a:lnTo>
                    <a:pt x="10524600" y="0"/>
                  </a:lnTo>
                  <a:lnTo>
                    <a:pt x="10524600" y="1243800"/>
                  </a:lnTo>
                  <a:lnTo>
                    <a:pt x="0" y="1243800"/>
                  </a:lnTo>
                  <a:close/>
                </a:path>
              </a:pathLst>
            </a:custGeom>
            <a:solidFill>
              <a:srgbClr val="000000">
                <a:alpha val="0"/>
              </a:srgbClr>
            </a:solidFill>
          </p:spPr>
        </p:sp>
        <p:sp>
          <p:nvSpPr>
            <p:cNvPr name="TextBox 9" id="9"/>
            <p:cNvSpPr txBox="true"/>
            <p:nvPr/>
          </p:nvSpPr>
          <p:spPr>
            <a:xfrm>
              <a:off x="0" y="-66675"/>
              <a:ext cx="10524600" cy="1310475"/>
            </a:xfrm>
            <a:prstGeom prst="rect">
              <a:avLst/>
            </a:prstGeom>
          </p:spPr>
          <p:txBody>
            <a:bodyPr anchor="t" rtlCol="false" tIns="0" lIns="0" bIns="0" rIns="0"/>
            <a:lstStyle/>
            <a:p>
              <a:pPr algn="l">
                <a:lnSpc>
                  <a:spcPts val="3311"/>
                </a:lnSpc>
              </a:pPr>
              <a:r>
                <a:rPr lang="en-US" sz="2400">
                  <a:solidFill>
                    <a:srgbClr val="000000"/>
                  </a:solidFill>
                  <a:latin typeface="Poppins"/>
                  <a:ea typeface="Poppins"/>
                  <a:cs typeface="Poppins"/>
                  <a:sym typeface="Poppins"/>
                </a:rPr>
                <a:t>Visit: </a:t>
              </a:r>
              <a:r>
                <a:rPr lang="en-US" sz="2400" u="sng">
                  <a:solidFill>
                    <a:srgbClr val="027D5A"/>
                  </a:solidFill>
                  <a:latin typeface="Poppins"/>
                  <a:ea typeface="Poppins"/>
                  <a:cs typeface="Poppins"/>
                  <a:sym typeface="Poppins"/>
                  <a:hlinkClick r:id="rId3" tooltip="http://my.careitapp.com/auth/reset-password"/>
                </a:rPr>
                <a:t>my.careitapp.com/auth/reset-password</a:t>
              </a:r>
            </a:p>
            <a:p>
              <a:pPr algn="l">
                <a:lnSpc>
                  <a:spcPts val="3311"/>
                </a:lnSpc>
              </a:pPr>
              <a:r>
                <a:rPr lang="en-US" sz="2400">
                  <a:solidFill>
                    <a:srgbClr val="000000"/>
                  </a:solidFill>
                  <a:latin typeface="Poppins"/>
                  <a:ea typeface="Poppins"/>
                  <a:cs typeface="Poppins"/>
                  <a:sym typeface="Poppins"/>
                </a:rPr>
                <a:t>or navigate to the log-in screen</a:t>
              </a:r>
            </a:p>
          </p:txBody>
        </p:sp>
      </p:grpSp>
      <p:grpSp>
        <p:nvGrpSpPr>
          <p:cNvPr name="Group 10" id="10"/>
          <p:cNvGrpSpPr/>
          <p:nvPr/>
        </p:nvGrpSpPr>
        <p:grpSpPr>
          <a:xfrm rot="0">
            <a:off x="6764588" y="3638832"/>
            <a:ext cx="483300" cy="483300"/>
            <a:chOff x="0" y="0"/>
            <a:chExt cx="644400" cy="644400"/>
          </a:xfrm>
        </p:grpSpPr>
        <p:sp>
          <p:nvSpPr>
            <p:cNvPr name="Freeform 11" id="11"/>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12" id="12"/>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2</a:t>
              </a:r>
            </a:p>
          </p:txBody>
        </p:sp>
      </p:grpSp>
      <p:grpSp>
        <p:nvGrpSpPr>
          <p:cNvPr name="Group 13" id="13"/>
          <p:cNvGrpSpPr/>
          <p:nvPr/>
        </p:nvGrpSpPr>
        <p:grpSpPr>
          <a:xfrm rot="0">
            <a:off x="516000" y="354600"/>
            <a:ext cx="7576200" cy="713250"/>
            <a:chOff x="0" y="0"/>
            <a:chExt cx="10101600" cy="951000"/>
          </a:xfrm>
        </p:grpSpPr>
        <p:sp>
          <p:nvSpPr>
            <p:cNvPr name="Freeform 14" id="14"/>
            <p:cNvSpPr/>
            <p:nvPr/>
          </p:nvSpPr>
          <p:spPr>
            <a:xfrm flipH="false" flipV="false" rot="0">
              <a:off x="0" y="0"/>
              <a:ext cx="10101600" cy="951000"/>
            </a:xfrm>
            <a:custGeom>
              <a:avLst/>
              <a:gdLst/>
              <a:ahLst/>
              <a:cxnLst/>
              <a:rect r="r" b="b" t="t" l="l"/>
              <a:pathLst>
                <a:path h="951000" w="10101600">
                  <a:moveTo>
                    <a:pt x="0" y="0"/>
                  </a:moveTo>
                  <a:lnTo>
                    <a:pt x="10101600" y="0"/>
                  </a:lnTo>
                  <a:lnTo>
                    <a:pt x="10101600" y="951000"/>
                  </a:lnTo>
                  <a:lnTo>
                    <a:pt x="0" y="951000"/>
                  </a:lnTo>
                  <a:close/>
                </a:path>
              </a:pathLst>
            </a:custGeom>
            <a:solidFill>
              <a:srgbClr val="000000">
                <a:alpha val="0"/>
              </a:srgbClr>
            </a:solidFill>
          </p:spPr>
        </p:sp>
        <p:sp>
          <p:nvSpPr>
            <p:cNvPr name="TextBox 15" id="15"/>
            <p:cNvSpPr txBox="true"/>
            <p:nvPr/>
          </p:nvSpPr>
          <p:spPr>
            <a:xfrm>
              <a:off x="0" y="9525"/>
              <a:ext cx="10101600" cy="941475"/>
            </a:xfrm>
            <a:prstGeom prst="rect">
              <a:avLst/>
            </a:prstGeom>
          </p:spPr>
          <p:txBody>
            <a:bodyPr anchor="t" rtlCol="false" tIns="0" lIns="0" bIns="0" rIns="0"/>
            <a:lstStyle/>
            <a:p>
              <a:pPr algn="l">
                <a:lnSpc>
                  <a:spcPts val="3402"/>
                </a:lnSpc>
              </a:pPr>
              <a:r>
                <a:rPr lang="en-US" sz="3150">
                  <a:solidFill>
                    <a:srgbClr val="000000"/>
                  </a:solidFill>
                  <a:latin typeface="Poppins"/>
                  <a:ea typeface="Poppins"/>
                  <a:cs typeface="Poppins"/>
                  <a:sym typeface="Poppins"/>
                </a:rPr>
                <a:t>How to </a:t>
              </a:r>
              <a:r>
                <a:rPr lang="en-US" sz="3150">
                  <a:solidFill>
                    <a:srgbClr val="027D5A"/>
                  </a:solidFill>
                  <a:latin typeface="Poppins"/>
                  <a:ea typeface="Poppins"/>
                  <a:cs typeface="Poppins"/>
                  <a:sym typeface="Poppins"/>
                </a:rPr>
                <a:t>Reset Your Password</a:t>
              </a:r>
            </a:p>
          </p:txBody>
        </p:sp>
      </p:grpSp>
      <p:sp>
        <p:nvSpPr>
          <p:cNvPr name="Freeform 16" id="16"/>
          <p:cNvSpPr/>
          <p:nvPr/>
        </p:nvSpPr>
        <p:spPr>
          <a:xfrm flipH="false" flipV="false" rot="0">
            <a:off x="16070206" y="529275"/>
            <a:ext cx="1497564" cy="363900"/>
          </a:xfrm>
          <a:custGeom>
            <a:avLst/>
            <a:gdLst/>
            <a:ahLst/>
            <a:cxnLst/>
            <a:rect r="r" b="b" t="t" l="l"/>
            <a:pathLst>
              <a:path h="363900" w="1497564">
                <a:moveTo>
                  <a:pt x="0" y="0"/>
                </a:moveTo>
                <a:lnTo>
                  <a:pt x="1497564" y="0"/>
                </a:lnTo>
                <a:lnTo>
                  <a:pt x="1497564" y="363900"/>
                </a:lnTo>
                <a:lnTo>
                  <a:pt x="0" y="363900"/>
                </a:lnTo>
                <a:lnTo>
                  <a:pt x="0" y="0"/>
                </a:lnTo>
                <a:close/>
              </a:path>
            </a:pathLst>
          </a:custGeom>
          <a:blipFill>
            <a:blip r:embed="rId4"/>
            <a:stretch>
              <a:fillRect l="0" t="0" r="-1" b="0"/>
            </a:stretch>
          </a:blipFill>
        </p:spPr>
      </p:sp>
      <p:grpSp>
        <p:nvGrpSpPr>
          <p:cNvPr name="Group 17" id="17"/>
          <p:cNvGrpSpPr/>
          <p:nvPr/>
        </p:nvGrpSpPr>
        <p:grpSpPr>
          <a:xfrm rot="0">
            <a:off x="1000613" y="5296221"/>
            <a:ext cx="4306950" cy="2078100"/>
            <a:chOff x="0" y="0"/>
            <a:chExt cx="5742600" cy="2770800"/>
          </a:xfrm>
        </p:grpSpPr>
        <p:sp>
          <p:nvSpPr>
            <p:cNvPr name="Freeform 18" id="18"/>
            <p:cNvSpPr/>
            <p:nvPr/>
          </p:nvSpPr>
          <p:spPr>
            <a:xfrm flipH="false" flipV="false" rot="0">
              <a:off x="0" y="0"/>
              <a:ext cx="5742600" cy="2770800"/>
            </a:xfrm>
            <a:custGeom>
              <a:avLst/>
              <a:gdLst/>
              <a:ahLst/>
              <a:cxnLst/>
              <a:rect r="r" b="b" t="t" l="l"/>
              <a:pathLst>
                <a:path h="2770800" w="5742600">
                  <a:moveTo>
                    <a:pt x="0" y="0"/>
                  </a:moveTo>
                  <a:lnTo>
                    <a:pt x="5742600" y="0"/>
                  </a:lnTo>
                  <a:lnTo>
                    <a:pt x="5742600" y="2770800"/>
                  </a:lnTo>
                  <a:lnTo>
                    <a:pt x="0" y="2770800"/>
                  </a:lnTo>
                  <a:close/>
                </a:path>
              </a:pathLst>
            </a:custGeom>
            <a:solidFill>
              <a:srgbClr val="000000">
                <a:alpha val="0"/>
              </a:srgbClr>
            </a:solidFill>
          </p:spPr>
        </p:sp>
        <p:sp>
          <p:nvSpPr>
            <p:cNvPr name="TextBox 19" id="19"/>
            <p:cNvSpPr txBox="true"/>
            <p:nvPr/>
          </p:nvSpPr>
          <p:spPr>
            <a:xfrm>
              <a:off x="0" y="-28575"/>
              <a:ext cx="5742600" cy="2799375"/>
            </a:xfrm>
            <a:prstGeom prst="rect">
              <a:avLst/>
            </a:prstGeom>
          </p:spPr>
          <p:txBody>
            <a:bodyPr anchor="ctr" rtlCol="false" tIns="0" lIns="0" bIns="0" rIns="0"/>
            <a:lstStyle/>
            <a:p>
              <a:pPr algn="l">
                <a:lnSpc>
                  <a:spcPts val="3240"/>
                </a:lnSpc>
              </a:pPr>
              <a:r>
                <a:rPr lang="en-US" b="true" sz="2700">
                  <a:solidFill>
                    <a:srgbClr val="000000"/>
                  </a:solidFill>
                  <a:latin typeface="Poppins Medium"/>
                  <a:ea typeface="Poppins Medium"/>
                  <a:cs typeface="Poppins Medium"/>
                  <a:sym typeface="Poppins Medium"/>
                </a:rPr>
                <a:t>If someone previously created an account using your email address, you may need to reset your password.</a:t>
              </a:r>
            </a:p>
          </p:txBody>
        </p:sp>
      </p:grpSp>
      <p:grpSp>
        <p:nvGrpSpPr>
          <p:cNvPr name="Group 20" id="20"/>
          <p:cNvGrpSpPr/>
          <p:nvPr/>
        </p:nvGrpSpPr>
        <p:grpSpPr>
          <a:xfrm rot="0">
            <a:off x="6764588" y="2018382"/>
            <a:ext cx="483300" cy="483300"/>
            <a:chOff x="0" y="0"/>
            <a:chExt cx="644400" cy="644400"/>
          </a:xfrm>
        </p:grpSpPr>
        <p:sp>
          <p:nvSpPr>
            <p:cNvPr name="Freeform 21" id="21"/>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22" id="22"/>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1</a:t>
              </a:r>
            </a:p>
          </p:txBody>
        </p:sp>
      </p:grpSp>
      <p:sp>
        <p:nvSpPr>
          <p:cNvPr name="AutoShape 23" id="23"/>
          <p:cNvSpPr/>
          <p:nvPr/>
        </p:nvSpPr>
        <p:spPr>
          <a:xfrm>
            <a:off x="6430474" y="3070257"/>
            <a:ext cx="1151526" cy="9525"/>
          </a:xfrm>
          <a:prstGeom prst="line">
            <a:avLst/>
          </a:prstGeom>
          <a:ln cap="rnd" w="9525">
            <a:solidFill>
              <a:srgbClr val="E7E9EA"/>
            </a:solidFill>
            <a:prstDash val="solid"/>
            <a:headEnd type="none" len="sm" w="sm"/>
            <a:tailEnd type="none" len="sm" w="sm"/>
          </a:ln>
        </p:spPr>
      </p:sp>
      <p:sp>
        <p:nvSpPr>
          <p:cNvPr name="AutoShape 24" id="24"/>
          <p:cNvSpPr/>
          <p:nvPr/>
        </p:nvSpPr>
        <p:spPr>
          <a:xfrm rot="5357345">
            <a:off x="6430474" y="4690707"/>
            <a:ext cx="1151526" cy="0"/>
          </a:xfrm>
          <a:prstGeom prst="line">
            <a:avLst/>
          </a:prstGeom>
          <a:ln cap="rnd" w="9525">
            <a:solidFill>
              <a:srgbClr val="E7E9EA"/>
            </a:solidFill>
            <a:prstDash val="solid"/>
            <a:headEnd type="none" len="sm" w="sm"/>
            <a:tailEnd type="none" len="sm" w="sm"/>
          </a:ln>
        </p:spPr>
      </p:sp>
      <p:grpSp>
        <p:nvGrpSpPr>
          <p:cNvPr name="Group 25" id="25"/>
          <p:cNvGrpSpPr/>
          <p:nvPr/>
        </p:nvGrpSpPr>
        <p:grpSpPr>
          <a:xfrm rot="0">
            <a:off x="7483086" y="4909940"/>
            <a:ext cx="6507900" cy="932850"/>
            <a:chOff x="0" y="0"/>
            <a:chExt cx="8677200" cy="1243800"/>
          </a:xfrm>
        </p:grpSpPr>
        <p:sp>
          <p:nvSpPr>
            <p:cNvPr name="Freeform 26" id="26"/>
            <p:cNvSpPr/>
            <p:nvPr/>
          </p:nvSpPr>
          <p:spPr>
            <a:xfrm flipH="false" flipV="false" rot="0">
              <a:off x="0" y="0"/>
              <a:ext cx="8677200" cy="1243800"/>
            </a:xfrm>
            <a:custGeom>
              <a:avLst/>
              <a:gdLst/>
              <a:ahLst/>
              <a:cxnLst/>
              <a:rect r="r" b="b" t="t" l="l"/>
              <a:pathLst>
                <a:path h="1243800" w="8677200">
                  <a:moveTo>
                    <a:pt x="0" y="0"/>
                  </a:moveTo>
                  <a:lnTo>
                    <a:pt x="8677200" y="0"/>
                  </a:lnTo>
                  <a:lnTo>
                    <a:pt x="8677200" y="1243800"/>
                  </a:lnTo>
                  <a:lnTo>
                    <a:pt x="0" y="1243800"/>
                  </a:lnTo>
                  <a:close/>
                </a:path>
              </a:pathLst>
            </a:custGeom>
            <a:solidFill>
              <a:srgbClr val="000000">
                <a:alpha val="0"/>
              </a:srgbClr>
            </a:solidFill>
          </p:spPr>
        </p:sp>
        <p:sp>
          <p:nvSpPr>
            <p:cNvPr name="TextBox 27" id="27"/>
            <p:cNvSpPr txBox="true"/>
            <p:nvPr/>
          </p:nvSpPr>
          <p:spPr>
            <a:xfrm>
              <a:off x="0" y="-66675"/>
              <a:ext cx="8677200" cy="1310475"/>
            </a:xfrm>
            <a:prstGeom prst="rect">
              <a:avLst/>
            </a:prstGeom>
          </p:spPr>
          <p:txBody>
            <a:bodyPr anchor="t" rtlCol="false" tIns="0" lIns="0" bIns="0" rIns="0"/>
            <a:lstStyle/>
            <a:p>
              <a:pPr algn="l">
                <a:lnSpc>
                  <a:spcPts val="3311"/>
                </a:lnSpc>
              </a:pPr>
              <a:r>
                <a:rPr lang="en-US" sz="2400">
                  <a:solidFill>
                    <a:srgbClr val="000000"/>
                  </a:solidFill>
                  <a:latin typeface="Poppins"/>
                  <a:ea typeface="Poppins"/>
                  <a:cs typeface="Poppins"/>
                  <a:sym typeface="Poppins"/>
                </a:rPr>
                <a:t>Type your email address &amp; press </a:t>
              </a:r>
              <a:r>
                <a:rPr lang="en-US" sz="2400">
                  <a:solidFill>
                    <a:srgbClr val="027D5A"/>
                  </a:solidFill>
                  <a:latin typeface="Poppins"/>
                  <a:ea typeface="Poppins"/>
                  <a:cs typeface="Poppins"/>
                  <a:sym typeface="Poppins"/>
                </a:rPr>
                <a:t>Reset Password</a:t>
              </a:r>
            </a:p>
          </p:txBody>
        </p:sp>
      </p:grpSp>
      <p:grpSp>
        <p:nvGrpSpPr>
          <p:cNvPr name="Group 28" id="28"/>
          <p:cNvGrpSpPr/>
          <p:nvPr/>
        </p:nvGrpSpPr>
        <p:grpSpPr>
          <a:xfrm rot="0">
            <a:off x="6764588" y="4922314"/>
            <a:ext cx="483300" cy="483300"/>
            <a:chOff x="0" y="0"/>
            <a:chExt cx="644400" cy="644400"/>
          </a:xfrm>
        </p:grpSpPr>
        <p:sp>
          <p:nvSpPr>
            <p:cNvPr name="Freeform 29" id="29"/>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30" id="30"/>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3</a:t>
              </a:r>
            </a:p>
          </p:txBody>
        </p:sp>
      </p:grpSp>
      <p:sp>
        <p:nvSpPr>
          <p:cNvPr name="Freeform 31" id="31"/>
          <p:cNvSpPr/>
          <p:nvPr/>
        </p:nvSpPr>
        <p:spPr>
          <a:xfrm flipH="false" flipV="false" rot="0">
            <a:off x="802838" y="1827075"/>
            <a:ext cx="4839975" cy="2886525"/>
          </a:xfrm>
          <a:custGeom>
            <a:avLst/>
            <a:gdLst/>
            <a:ahLst/>
            <a:cxnLst/>
            <a:rect r="r" b="b" t="t" l="l"/>
            <a:pathLst>
              <a:path h="2886525" w="4839975">
                <a:moveTo>
                  <a:pt x="0" y="0"/>
                </a:moveTo>
                <a:lnTo>
                  <a:pt x="4839975" y="0"/>
                </a:lnTo>
                <a:lnTo>
                  <a:pt x="4839975" y="2886525"/>
                </a:lnTo>
                <a:lnTo>
                  <a:pt x="0" y="2886525"/>
                </a:lnTo>
                <a:lnTo>
                  <a:pt x="0" y="0"/>
                </a:lnTo>
                <a:close/>
              </a:path>
            </a:pathLst>
          </a:custGeom>
          <a:blipFill>
            <a:blip r:embed="rId5"/>
            <a:stretch>
              <a:fillRect l="-54982" t="0" r="-55969" b="0"/>
            </a:stretch>
          </a:blipFill>
        </p:spPr>
      </p:sp>
      <p:sp>
        <p:nvSpPr>
          <p:cNvPr name="AutoShape 32" id="32"/>
          <p:cNvSpPr/>
          <p:nvPr/>
        </p:nvSpPr>
        <p:spPr>
          <a:xfrm rot="5357345">
            <a:off x="6430474" y="5974190"/>
            <a:ext cx="1151526" cy="0"/>
          </a:xfrm>
          <a:prstGeom prst="line">
            <a:avLst/>
          </a:prstGeom>
          <a:ln cap="rnd" w="9525">
            <a:solidFill>
              <a:srgbClr val="E7E9EA"/>
            </a:solidFill>
            <a:prstDash val="solid"/>
            <a:headEnd type="none" len="sm" w="sm"/>
            <a:tailEnd type="none" len="sm" w="sm"/>
          </a:ln>
        </p:spPr>
      </p:sp>
      <p:grpSp>
        <p:nvGrpSpPr>
          <p:cNvPr name="Group 33" id="33"/>
          <p:cNvGrpSpPr/>
          <p:nvPr/>
        </p:nvGrpSpPr>
        <p:grpSpPr>
          <a:xfrm rot="0">
            <a:off x="7483088" y="6527595"/>
            <a:ext cx="8722350" cy="932850"/>
            <a:chOff x="0" y="0"/>
            <a:chExt cx="11629800" cy="1243800"/>
          </a:xfrm>
        </p:grpSpPr>
        <p:sp>
          <p:nvSpPr>
            <p:cNvPr name="Freeform 34" id="34"/>
            <p:cNvSpPr/>
            <p:nvPr/>
          </p:nvSpPr>
          <p:spPr>
            <a:xfrm flipH="false" flipV="false" rot="0">
              <a:off x="0" y="0"/>
              <a:ext cx="11629800" cy="1243800"/>
            </a:xfrm>
            <a:custGeom>
              <a:avLst/>
              <a:gdLst/>
              <a:ahLst/>
              <a:cxnLst/>
              <a:rect r="r" b="b" t="t" l="l"/>
              <a:pathLst>
                <a:path h="1243800" w="11629800">
                  <a:moveTo>
                    <a:pt x="0" y="0"/>
                  </a:moveTo>
                  <a:lnTo>
                    <a:pt x="11629800" y="0"/>
                  </a:lnTo>
                  <a:lnTo>
                    <a:pt x="11629800" y="1243800"/>
                  </a:lnTo>
                  <a:lnTo>
                    <a:pt x="0" y="1243800"/>
                  </a:lnTo>
                  <a:close/>
                </a:path>
              </a:pathLst>
            </a:custGeom>
            <a:solidFill>
              <a:srgbClr val="000000">
                <a:alpha val="0"/>
              </a:srgbClr>
            </a:solidFill>
          </p:spPr>
        </p:sp>
        <p:sp>
          <p:nvSpPr>
            <p:cNvPr name="TextBox 35" id="35"/>
            <p:cNvSpPr txBox="true"/>
            <p:nvPr/>
          </p:nvSpPr>
          <p:spPr>
            <a:xfrm>
              <a:off x="0" y="-66675"/>
              <a:ext cx="11629800" cy="1310475"/>
            </a:xfrm>
            <a:prstGeom prst="rect">
              <a:avLst/>
            </a:prstGeom>
          </p:spPr>
          <p:txBody>
            <a:bodyPr anchor="t" rtlCol="false" tIns="0" lIns="0" bIns="0" rIns="0"/>
            <a:lstStyle/>
            <a:p>
              <a:pPr algn="l">
                <a:lnSpc>
                  <a:spcPts val="3311"/>
                </a:lnSpc>
              </a:pPr>
              <a:r>
                <a:rPr lang="en-US" sz="2400">
                  <a:solidFill>
                    <a:srgbClr val="000000"/>
                  </a:solidFill>
                  <a:latin typeface="Poppins"/>
                  <a:ea typeface="Poppins"/>
                  <a:cs typeface="Poppins"/>
                  <a:sym typeface="Poppins"/>
                </a:rPr>
                <a:t>Get the OTP (One-Time-Passcode) and enter that into the appropriate box on the password reset screen</a:t>
              </a:r>
            </a:p>
          </p:txBody>
        </p:sp>
      </p:grpSp>
      <p:grpSp>
        <p:nvGrpSpPr>
          <p:cNvPr name="Group 36" id="36"/>
          <p:cNvGrpSpPr/>
          <p:nvPr/>
        </p:nvGrpSpPr>
        <p:grpSpPr>
          <a:xfrm rot="0">
            <a:off x="6764588" y="6539952"/>
            <a:ext cx="483300" cy="483300"/>
            <a:chOff x="0" y="0"/>
            <a:chExt cx="644400" cy="644400"/>
          </a:xfrm>
        </p:grpSpPr>
        <p:sp>
          <p:nvSpPr>
            <p:cNvPr name="Freeform 37" id="37"/>
            <p:cNvSpPr/>
            <p:nvPr/>
          </p:nvSpPr>
          <p:spPr>
            <a:xfrm flipH="false" flipV="false" rot="0">
              <a:off x="0" y="0"/>
              <a:ext cx="644398" cy="644398"/>
            </a:xfrm>
            <a:custGeom>
              <a:avLst/>
              <a:gdLst/>
              <a:ahLst/>
              <a:cxnLst/>
              <a:rect r="r" b="b" t="t" l="l"/>
              <a:pathLst>
                <a:path h="644398" w="644398">
                  <a:moveTo>
                    <a:pt x="0" y="322199"/>
                  </a:moveTo>
                  <a:cubicBezTo>
                    <a:pt x="0" y="144272"/>
                    <a:pt x="144272" y="0"/>
                    <a:pt x="322199" y="0"/>
                  </a:cubicBezTo>
                  <a:cubicBezTo>
                    <a:pt x="500126" y="0"/>
                    <a:pt x="644398" y="144272"/>
                    <a:pt x="644398" y="322199"/>
                  </a:cubicBezTo>
                  <a:cubicBezTo>
                    <a:pt x="644398" y="500126"/>
                    <a:pt x="500126" y="644398"/>
                    <a:pt x="322199" y="644398"/>
                  </a:cubicBezTo>
                  <a:cubicBezTo>
                    <a:pt x="144272" y="644398"/>
                    <a:pt x="0" y="500126"/>
                    <a:pt x="0" y="322199"/>
                  </a:cubicBezTo>
                  <a:close/>
                </a:path>
              </a:pathLst>
            </a:custGeom>
            <a:solidFill>
              <a:srgbClr val="F07D42"/>
            </a:solidFill>
          </p:spPr>
        </p:sp>
        <p:sp>
          <p:nvSpPr>
            <p:cNvPr name="TextBox 38" id="38"/>
            <p:cNvSpPr txBox="true"/>
            <p:nvPr/>
          </p:nvSpPr>
          <p:spPr>
            <a:xfrm>
              <a:off x="0" y="-19050"/>
              <a:ext cx="644400" cy="663450"/>
            </a:xfrm>
            <a:prstGeom prst="rect">
              <a:avLst/>
            </a:prstGeom>
          </p:spPr>
          <p:txBody>
            <a:bodyPr anchor="ctr" rtlCol="false" tIns="50800" lIns="50800" bIns="50800" rIns="50800"/>
            <a:lstStyle/>
            <a:p>
              <a:pPr algn="ctr">
                <a:lnSpc>
                  <a:spcPts val="2520"/>
                </a:lnSpc>
              </a:pPr>
              <a:r>
                <a:rPr lang="en-US" sz="2100">
                  <a:solidFill>
                    <a:srgbClr val="FFFFFF"/>
                  </a:solidFill>
                  <a:latin typeface="Poppins"/>
                  <a:ea typeface="Poppins"/>
                  <a:cs typeface="Poppins"/>
                  <a:sym typeface="Poppins"/>
                </a:rPr>
                <a:t>4</a:t>
              </a:r>
            </a:p>
          </p:txBody>
        </p:sp>
      </p:grpSp>
      <p:sp>
        <p:nvSpPr>
          <p:cNvPr name="Freeform 39" id="39"/>
          <p:cNvSpPr/>
          <p:nvPr/>
        </p:nvSpPr>
        <p:spPr>
          <a:xfrm flipH="false" flipV="false" rot="0">
            <a:off x="752142" y="8569954"/>
            <a:ext cx="1742738" cy="1337962"/>
          </a:xfrm>
          <a:custGeom>
            <a:avLst/>
            <a:gdLst/>
            <a:ahLst/>
            <a:cxnLst/>
            <a:rect r="r" b="b" t="t" l="l"/>
            <a:pathLst>
              <a:path h="1337962" w="1742738">
                <a:moveTo>
                  <a:pt x="0" y="0"/>
                </a:moveTo>
                <a:lnTo>
                  <a:pt x="1742738" y="0"/>
                </a:lnTo>
                <a:lnTo>
                  <a:pt x="1742738" y="1337963"/>
                </a:lnTo>
                <a:lnTo>
                  <a:pt x="0" y="1337963"/>
                </a:lnTo>
                <a:lnTo>
                  <a:pt x="0" y="0"/>
                </a:lnTo>
                <a:close/>
              </a:path>
            </a:pathLst>
          </a:custGeom>
          <a:blipFill>
            <a:blip r:embed="rId6"/>
            <a:stretch>
              <a:fillRect l="0" t="0" r="0" b="-2"/>
            </a:stretch>
          </a:blipFill>
        </p:spPr>
      </p:sp>
      <p:grpSp>
        <p:nvGrpSpPr>
          <p:cNvPr name="Group 40" id="40"/>
          <p:cNvGrpSpPr/>
          <p:nvPr/>
        </p:nvGrpSpPr>
        <p:grpSpPr>
          <a:xfrm rot="0">
            <a:off x="2648138" y="8644875"/>
            <a:ext cx="3981150" cy="1108350"/>
            <a:chOff x="0" y="0"/>
            <a:chExt cx="5308200" cy="1477800"/>
          </a:xfrm>
        </p:grpSpPr>
        <p:sp>
          <p:nvSpPr>
            <p:cNvPr name="Freeform 41" id="41"/>
            <p:cNvSpPr/>
            <p:nvPr/>
          </p:nvSpPr>
          <p:spPr>
            <a:xfrm flipH="false" flipV="false" rot="0">
              <a:off x="0" y="0"/>
              <a:ext cx="5308200" cy="1477800"/>
            </a:xfrm>
            <a:custGeom>
              <a:avLst/>
              <a:gdLst/>
              <a:ahLst/>
              <a:cxnLst/>
              <a:rect r="r" b="b" t="t" l="l"/>
              <a:pathLst>
                <a:path h="1477800" w="5308200">
                  <a:moveTo>
                    <a:pt x="0" y="0"/>
                  </a:moveTo>
                  <a:lnTo>
                    <a:pt x="5308200" y="0"/>
                  </a:lnTo>
                  <a:lnTo>
                    <a:pt x="5308200" y="1477800"/>
                  </a:lnTo>
                  <a:lnTo>
                    <a:pt x="0" y="1477800"/>
                  </a:lnTo>
                  <a:close/>
                </a:path>
              </a:pathLst>
            </a:custGeom>
            <a:solidFill>
              <a:srgbClr val="000000">
                <a:alpha val="0"/>
              </a:srgbClr>
            </a:solidFill>
          </p:spPr>
        </p:sp>
        <p:sp>
          <p:nvSpPr>
            <p:cNvPr name="TextBox 42" id="42"/>
            <p:cNvSpPr txBox="true"/>
            <p:nvPr/>
          </p:nvSpPr>
          <p:spPr>
            <a:xfrm>
              <a:off x="0" y="-19050"/>
              <a:ext cx="5308200" cy="1496850"/>
            </a:xfrm>
            <a:prstGeom prst="rect">
              <a:avLst/>
            </a:prstGeom>
          </p:spPr>
          <p:txBody>
            <a:bodyPr anchor="ctr" rtlCol="false" tIns="0" lIns="0" bIns="0" rIns="0"/>
            <a:lstStyle/>
            <a:p>
              <a:pPr algn="l">
                <a:lnSpc>
                  <a:spcPts val="2879"/>
                </a:lnSpc>
              </a:pPr>
              <a:r>
                <a:rPr lang="en-US" sz="2400">
                  <a:solidFill>
                    <a:srgbClr val="000000"/>
                  </a:solidFill>
                  <a:latin typeface="Poppins"/>
                  <a:ea typeface="Poppins"/>
                  <a:cs typeface="Poppins"/>
                  <a:sym typeface="Poppins"/>
                </a:rPr>
                <a:t>Careit passwords must be at least 8 characters long and contain:</a:t>
              </a:r>
            </a:p>
          </p:txBody>
        </p:sp>
      </p:grpSp>
      <p:grpSp>
        <p:nvGrpSpPr>
          <p:cNvPr name="Group 43" id="43"/>
          <p:cNvGrpSpPr/>
          <p:nvPr/>
        </p:nvGrpSpPr>
        <p:grpSpPr>
          <a:xfrm rot="0">
            <a:off x="7872008" y="8748825"/>
            <a:ext cx="1390500" cy="1074534"/>
            <a:chOff x="0" y="0"/>
            <a:chExt cx="1854000" cy="1432712"/>
          </a:xfrm>
        </p:grpSpPr>
        <p:sp>
          <p:nvSpPr>
            <p:cNvPr name="Freeform 44" id="44"/>
            <p:cNvSpPr/>
            <p:nvPr/>
          </p:nvSpPr>
          <p:spPr>
            <a:xfrm flipH="false" flipV="false" rot="0">
              <a:off x="0" y="0"/>
              <a:ext cx="1854000" cy="1432712"/>
            </a:xfrm>
            <a:custGeom>
              <a:avLst/>
              <a:gdLst/>
              <a:ahLst/>
              <a:cxnLst/>
              <a:rect r="r" b="b" t="t" l="l"/>
              <a:pathLst>
                <a:path h="1432712" w="1854000">
                  <a:moveTo>
                    <a:pt x="0" y="0"/>
                  </a:moveTo>
                  <a:lnTo>
                    <a:pt x="1854000" y="0"/>
                  </a:lnTo>
                  <a:lnTo>
                    <a:pt x="1854000" y="1432712"/>
                  </a:lnTo>
                  <a:lnTo>
                    <a:pt x="0" y="1432712"/>
                  </a:lnTo>
                  <a:close/>
                </a:path>
              </a:pathLst>
            </a:custGeom>
            <a:solidFill>
              <a:srgbClr val="000000">
                <a:alpha val="0"/>
              </a:srgbClr>
            </a:solidFill>
          </p:spPr>
        </p:sp>
        <p:sp>
          <p:nvSpPr>
            <p:cNvPr name="TextBox 45" id="45"/>
            <p:cNvSpPr txBox="true"/>
            <p:nvPr/>
          </p:nvSpPr>
          <p:spPr>
            <a:xfrm>
              <a:off x="0" y="-19050"/>
              <a:ext cx="1854000" cy="1451762"/>
            </a:xfrm>
            <a:prstGeom prst="rect">
              <a:avLst/>
            </a:prstGeom>
          </p:spPr>
          <p:txBody>
            <a:bodyPr anchor="ctr" rtlCol="false" tIns="0" lIns="0" bIns="0" rIns="0"/>
            <a:lstStyle/>
            <a:p>
              <a:pPr algn="l">
                <a:lnSpc>
                  <a:spcPts val="2340"/>
                </a:lnSpc>
              </a:pPr>
              <a:r>
                <a:rPr lang="en-US" sz="1950">
                  <a:solidFill>
                    <a:srgbClr val="000000"/>
                  </a:solidFill>
                  <a:latin typeface="Poppins"/>
                  <a:ea typeface="Poppins"/>
                  <a:cs typeface="Poppins"/>
                  <a:sym typeface="Poppins"/>
                </a:rPr>
                <a:t>One uppercase letter</a:t>
              </a:r>
            </a:p>
          </p:txBody>
        </p:sp>
      </p:grpSp>
      <p:grpSp>
        <p:nvGrpSpPr>
          <p:cNvPr name="Group 46" id="46"/>
          <p:cNvGrpSpPr/>
          <p:nvPr/>
        </p:nvGrpSpPr>
        <p:grpSpPr>
          <a:xfrm rot="0">
            <a:off x="6935550" y="8748825"/>
            <a:ext cx="755550" cy="755550"/>
            <a:chOff x="0" y="0"/>
            <a:chExt cx="1007400" cy="1007400"/>
          </a:xfrm>
        </p:grpSpPr>
        <p:sp>
          <p:nvSpPr>
            <p:cNvPr name="Freeform 47" id="47"/>
            <p:cNvSpPr/>
            <p:nvPr/>
          </p:nvSpPr>
          <p:spPr>
            <a:xfrm flipH="false" flipV="false" rot="0">
              <a:off x="0" y="0"/>
              <a:ext cx="1007364" cy="1007364"/>
            </a:xfrm>
            <a:custGeom>
              <a:avLst/>
              <a:gdLst/>
              <a:ahLst/>
              <a:cxnLst/>
              <a:rect r="r" b="b" t="t" l="l"/>
              <a:pathLst>
                <a:path h="1007364" w="1007364">
                  <a:moveTo>
                    <a:pt x="0" y="503682"/>
                  </a:moveTo>
                  <a:cubicBezTo>
                    <a:pt x="0" y="225552"/>
                    <a:pt x="225552" y="0"/>
                    <a:pt x="503682" y="0"/>
                  </a:cubicBezTo>
                  <a:cubicBezTo>
                    <a:pt x="781812" y="0"/>
                    <a:pt x="1007364" y="225552"/>
                    <a:pt x="1007364" y="503682"/>
                  </a:cubicBezTo>
                  <a:cubicBezTo>
                    <a:pt x="1007364" y="781812"/>
                    <a:pt x="781939" y="1007364"/>
                    <a:pt x="503682" y="1007364"/>
                  </a:cubicBezTo>
                  <a:cubicBezTo>
                    <a:pt x="225425" y="1007364"/>
                    <a:pt x="0" y="781939"/>
                    <a:pt x="0" y="503682"/>
                  </a:cubicBezTo>
                  <a:close/>
                </a:path>
              </a:pathLst>
            </a:custGeom>
            <a:solidFill>
              <a:srgbClr val="A2C4C9"/>
            </a:solidFill>
          </p:spPr>
        </p:sp>
        <p:sp>
          <p:nvSpPr>
            <p:cNvPr name="TextBox 48" id="48"/>
            <p:cNvSpPr txBox="true"/>
            <p:nvPr/>
          </p:nvSpPr>
          <p:spPr>
            <a:xfrm>
              <a:off x="0" y="-19050"/>
              <a:ext cx="1007400" cy="1026450"/>
            </a:xfrm>
            <a:prstGeom prst="rect">
              <a:avLst/>
            </a:prstGeom>
          </p:spPr>
          <p:txBody>
            <a:bodyPr anchor="ctr" rtlCol="false" tIns="50800" lIns="50800" bIns="50800" rIns="50800"/>
            <a:lstStyle/>
            <a:p>
              <a:pPr algn="ctr">
                <a:lnSpc>
                  <a:spcPts val="3779"/>
                </a:lnSpc>
              </a:pPr>
              <a:r>
                <a:rPr lang="en-US" b="true" sz="3150">
                  <a:solidFill>
                    <a:srgbClr val="FFFFFF"/>
                  </a:solidFill>
                  <a:latin typeface="Poppins Bold"/>
                  <a:ea typeface="Poppins Bold"/>
                  <a:cs typeface="Poppins Bold"/>
                  <a:sym typeface="Poppins Bold"/>
                </a:rPr>
                <a:t>A</a:t>
              </a:r>
            </a:p>
          </p:txBody>
        </p:sp>
      </p:grpSp>
      <p:grpSp>
        <p:nvGrpSpPr>
          <p:cNvPr name="Group 49" id="49"/>
          <p:cNvGrpSpPr/>
          <p:nvPr/>
        </p:nvGrpSpPr>
        <p:grpSpPr>
          <a:xfrm rot="0">
            <a:off x="10536196" y="8748825"/>
            <a:ext cx="1390500" cy="1074534"/>
            <a:chOff x="0" y="0"/>
            <a:chExt cx="1854000" cy="1432712"/>
          </a:xfrm>
        </p:grpSpPr>
        <p:sp>
          <p:nvSpPr>
            <p:cNvPr name="Freeform 50" id="50"/>
            <p:cNvSpPr/>
            <p:nvPr/>
          </p:nvSpPr>
          <p:spPr>
            <a:xfrm flipH="false" flipV="false" rot="0">
              <a:off x="0" y="0"/>
              <a:ext cx="1854000" cy="1432712"/>
            </a:xfrm>
            <a:custGeom>
              <a:avLst/>
              <a:gdLst/>
              <a:ahLst/>
              <a:cxnLst/>
              <a:rect r="r" b="b" t="t" l="l"/>
              <a:pathLst>
                <a:path h="1432712" w="1854000">
                  <a:moveTo>
                    <a:pt x="0" y="0"/>
                  </a:moveTo>
                  <a:lnTo>
                    <a:pt x="1854000" y="0"/>
                  </a:lnTo>
                  <a:lnTo>
                    <a:pt x="1854000" y="1432712"/>
                  </a:lnTo>
                  <a:lnTo>
                    <a:pt x="0" y="1432712"/>
                  </a:lnTo>
                  <a:close/>
                </a:path>
              </a:pathLst>
            </a:custGeom>
            <a:solidFill>
              <a:srgbClr val="000000">
                <a:alpha val="0"/>
              </a:srgbClr>
            </a:solidFill>
          </p:spPr>
        </p:sp>
        <p:sp>
          <p:nvSpPr>
            <p:cNvPr name="TextBox 51" id="51"/>
            <p:cNvSpPr txBox="true"/>
            <p:nvPr/>
          </p:nvSpPr>
          <p:spPr>
            <a:xfrm>
              <a:off x="0" y="-19050"/>
              <a:ext cx="1854000" cy="1451762"/>
            </a:xfrm>
            <a:prstGeom prst="rect">
              <a:avLst/>
            </a:prstGeom>
          </p:spPr>
          <p:txBody>
            <a:bodyPr anchor="ctr" rtlCol="false" tIns="0" lIns="0" bIns="0" rIns="0"/>
            <a:lstStyle/>
            <a:p>
              <a:pPr algn="l">
                <a:lnSpc>
                  <a:spcPts val="2340"/>
                </a:lnSpc>
              </a:pPr>
              <a:r>
                <a:rPr lang="en-US" sz="1950">
                  <a:solidFill>
                    <a:srgbClr val="000000"/>
                  </a:solidFill>
                  <a:latin typeface="Poppins"/>
                  <a:ea typeface="Poppins"/>
                  <a:cs typeface="Poppins"/>
                  <a:sym typeface="Poppins"/>
                </a:rPr>
                <a:t>One lowercase letter</a:t>
              </a:r>
            </a:p>
          </p:txBody>
        </p:sp>
      </p:grpSp>
      <p:grpSp>
        <p:nvGrpSpPr>
          <p:cNvPr name="Group 52" id="52"/>
          <p:cNvGrpSpPr/>
          <p:nvPr/>
        </p:nvGrpSpPr>
        <p:grpSpPr>
          <a:xfrm rot="0">
            <a:off x="9599739" y="8748825"/>
            <a:ext cx="755550" cy="755550"/>
            <a:chOff x="0" y="0"/>
            <a:chExt cx="1007400" cy="1007400"/>
          </a:xfrm>
        </p:grpSpPr>
        <p:sp>
          <p:nvSpPr>
            <p:cNvPr name="Freeform 53" id="53"/>
            <p:cNvSpPr/>
            <p:nvPr/>
          </p:nvSpPr>
          <p:spPr>
            <a:xfrm flipH="false" flipV="false" rot="0">
              <a:off x="0" y="0"/>
              <a:ext cx="1007364" cy="1007364"/>
            </a:xfrm>
            <a:custGeom>
              <a:avLst/>
              <a:gdLst/>
              <a:ahLst/>
              <a:cxnLst/>
              <a:rect r="r" b="b" t="t" l="l"/>
              <a:pathLst>
                <a:path h="1007364" w="1007364">
                  <a:moveTo>
                    <a:pt x="0" y="503682"/>
                  </a:moveTo>
                  <a:cubicBezTo>
                    <a:pt x="0" y="225552"/>
                    <a:pt x="225552" y="0"/>
                    <a:pt x="503682" y="0"/>
                  </a:cubicBezTo>
                  <a:cubicBezTo>
                    <a:pt x="781812" y="0"/>
                    <a:pt x="1007364" y="225552"/>
                    <a:pt x="1007364" y="503682"/>
                  </a:cubicBezTo>
                  <a:cubicBezTo>
                    <a:pt x="1007364" y="781812"/>
                    <a:pt x="781939" y="1007364"/>
                    <a:pt x="503682" y="1007364"/>
                  </a:cubicBezTo>
                  <a:cubicBezTo>
                    <a:pt x="225425" y="1007364"/>
                    <a:pt x="0" y="781939"/>
                    <a:pt x="0" y="503682"/>
                  </a:cubicBezTo>
                  <a:close/>
                </a:path>
              </a:pathLst>
            </a:custGeom>
            <a:solidFill>
              <a:srgbClr val="A2C4C9"/>
            </a:solidFill>
          </p:spPr>
        </p:sp>
        <p:sp>
          <p:nvSpPr>
            <p:cNvPr name="TextBox 54" id="54"/>
            <p:cNvSpPr txBox="true"/>
            <p:nvPr/>
          </p:nvSpPr>
          <p:spPr>
            <a:xfrm>
              <a:off x="0" y="-19050"/>
              <a:ext cx="1007400" cy="1026450"/>
            </a:xfrm>
            <a:prstGeom prst="rect">
              <a:avLst/>
            </a:prstGeom>
          </p:spPr>
          <p:txBody>
            <a:bodyPr anchor="ctr" rtlCol="false" tIns="50800" lIns="50800" bIns="50800" rIns="50800"/>
            <a:lstStyle/>
            <a:p>
              <a:pPr algn="ctr">
                <a:lnSpc>
                  <a:spcPts val="3779"/>
                </a:lnSpc>
              </a:pPr>
              <a:r>
                <a:rPr lang="en-US" b="true" sz="3150">
                  <a:solidFill>
                    <a:srgbClr val="FFFFFF"/>
                  </a:solidFill>
                  <a:latin typeface="Poppins Bold"/>
                  <a:ea typeface="Poppins Bold"/>
                  <a:cs typeface="Poppins Bold"/>
                  <a:sym typeface="Poppins Bold"/>
                </a:rPr>
                <a:t>a</a:t>
              </a:r>
            </a:p>
          </p:txBody>
        </p:sp>
      </p:grpSp>
      <p:grpSp>
        <p:nvGrpSpPr>
          <p:cNvPr name="Group 55" id="55"/>
          <p:cNvGrpSpPr/>
          <p:nvPr/>
        </p:nvGrpSpPr>
        <p:grpSpPr>
          <a:xfrm rot="0">
            <a:off x="13200366" y="8748825"/>
            <a:ext cx="1390500" cy="779259"/>
            <a:chOff x="0" y="0"/>
            <a:chExt cx="1854000" cy="1039012"/>
          </a:xfrm>
        </p:grpSpPr>
        <p:sp>
          <p:nvSpPr>
            <p:cNvPr name="Freeform 56" id="56"/>
            <p:cNvSpPr/>
            <p:nvPr/>
          </p:nvSpPr>
          <p:spPr>
            <a:xfrm flipH="false" flipV="false" rot="0">
              <a:off x="0" y="0"/>
              <a:ext cx="1854000" cy="1039012"/>
            </a:xfrm>
            <a:custGeom>
              <a:avLst/>
              <a:gdLst/>
              <a:ahLst/>
              <a:cxnLst/>
              <a:rect r="r" b="b" t="t" l="l"/>
              <a:pathLst>
                <a:path h="1039012" w="1854000">
                  <a:moveTo>
                    <a:pt x="0" y="0"/>
                  </a:moveTo>
                  <a:lnTo>
                    <a:pt x="1854000" y="0"/>
                  </a:lnTo>
                  <a:lnTo>
                    <a:pt x="1854000" y="1039012"/>
                  </a:lnTo>
                  <a:lnTo>
                    <a:pt x="0" y="1039012"/>
                  </a:lnTo>
                  <a:close/>
                </a:path>
              </a:pathLst>
            </a:custGeom>
            <a:solidFill>
              <a:srgbClr val="000000">
                <a:alpha val="0"/>
              </a:srgbClr>
            </a:solidFill>
          </p:spPr>
        </p:sp>
        <p:sp>
          <p:nvSpPr>
            <p:cNvPr name="TextBox 57" id="57"/>
            <p:cNvSpPr txBox="true"/>
            <p:nvPr/>
          </p:nvSpPr>
          <p:spPr>
            <a:xfrm>
              <a:off x="0" y="-19050"/>
              <a:ext cx="1854000" cy="1058062"/>
            </a:xfrm>
            <a:prstGeom prst="rect">
              <a:avLst/>
            </a:prstGeom>
          </p:spPr>
          <p:txBody>
            <a:bodyPr anchor="ctr" rtlCol="false" tIns="0" lIns="0" bIns="0" rIns="0"/>
            <a:lstStyle/>
            <a:p>
              <a:pPr algn="l">
                <a:lnSpc>
                  <a:spcPts val="2340"/>
                </a:lnSpc>
              </a:pPr>
              <a:r>
                <a:rPr lang="en-US" sz="1950">
                  <a:solidFill>
                    <a:srgbClr val="000000"/>
                  </a:solidFill>
                  <a:latin typeface="Poppins"/>
                  <a:ea typeface="Poppins"/>
                  <a:cs typeface="Poppins"/>
                  <a:sym typeface="Poppins"/>
                </a:rPr>
                <a:t>One number</a:t>
              </a:r>
            </a:p>
          </p:txBody>
        </p:sp>
      </p:grpSp>
      <p:grpSp>
        <p:nvGrpSpPr>
          <p:cNvPr name="Group 58" id="58"/>
          <p:cNvGrpSpPr/>
          <p:nvPr/>
        </p:nvGrpSpPr>
        <p:grpSpPr>
          <a:xfrm rot="0">
            <a:off x="12263908" y="8748825"/>
            <a:ext cx="755550" cy="755550"/>
            <a:chOff x="0" y="0"/>
            <a:chExt cx="1007400" cy="1007400"/>
          </a:xfrm>
        </p:grpSpPr>
        <p:sp>
          <p:nvSpPr>
            <p:cNvPr name="Freeform 59" id="59"/>
            <p:cNvSpPr/>
            <p:nvPr/>
          </p:nvSpPr>
          <p:spPr>
            <a:xfrm flipH="false" flipV="false" rot="0">
              <a:off x="0" y="0"/>
              <a:ext cx="1007364" cy="1007364"/>
            </a:xfrm>
            <a:custGeom>
              <a:avLst/>
              <a:gdLst/>
              <a:ahLst/>
              <a:cxnLst/>
              <a:rect r="r" b="b" t="t" l="l"/>
              <a:pathLst>
                <a:path h="1007364" w="1007364">
                  <a:moveTo>
                    <a:pt x="0" y="503682"/>
                  </a:moveTo>
                  <a:cubicBezTo>
                    <a:pt x="0" y="225552"/>
                    <a:pt x="225552" y="0"/>
                    <a:pt x="503682" y="0"/>
                  </a:cubicBezTo>
                  <a:cubicBezTo>
                    <a:pt x="781812" y="0"/>
                    <a:pt x="1007364" y="225552"/>
                    <a:pt x="1007364" y="503682"/>
                  </a:cubicBezTo>
                  <a:cubicBezTo>
                    <a:pt x="1007364" y="781812"/>
                    <a:pt x="781939" y="1007364"/>
                    <a:pt x="503682" y="1007364"/>
                  </a:cubicBezTo>
                  <a:cubicBezTo>
                    <a:pt x="225425" y="1007364"/>
                    <a:pt x="0" y="781939"/>
                    <a:pt x="0" y="503682"/>
                  </a:cubicBezTo>
                  <a:close/>
                </a:path>
              </a:pathLst>
            </a:custGeom>
            <a:solidFill>
              <a:srgbClr val="A2C4C9"/>
            </a:solidFill>
          </p:spPr>
        </p:sp>
        <p:sp>
          <p:nvSpPr>
            <p:cNvPr name="TextBox 60" id="60"/>
            <p:cNvSpPr txBox="true"/>
            <p:nvPr/>
          </p:nvSpPr>
          <p:spPr>
            <a:xfrm>
              <a:off x="0" y="-19050"/>
              <a:ext cx="1007400" cy="1026450"/>
            </a:xfrm>
            <a:prstGeom prst="rect">
              <a:avLst/>
            </a:prstGeom>
          </p:spPr>
          <p:txBody>
            <a:bodyPr anchor="ctr" rtlCol="false" tIns="50800" lIns="50800" bIns="50800" rIns="50800"/>
            <a:lstStyle/>
            <a:p>
              <a:pPr algn="ctr">
                <a:lnSpc>
                  <a:spcPts val="3779"/>
                </a:lnSpc>
              </a:pPr>
              <a:r>
                <a:rPr lang="en-US" b="true" sz="3150">
                  <a:solidFill>
                    <a:srgbClr val="FFFFFF"/>
                  </a:solidFill>
                  <a:latin typeface="Poppins Bold"/>
                  <a:ea typeface="Poppins Bold"/>
                  <a:cs typeface="Poppins Bold"/>
                  <a:sym typeface="Poppins Bold"/>
                </a:rPr>
                <a:t>1</a:t>
              </a:r>
            </a:p>
          </p:txBody>
        </p:sp>
      </p:grpSp>
      <p:grpSp>
        <p:nvGrpSpPr>
          <p:cNvPr name="Group 61" id="61"/>
          <p:cNvGrpSpPr/>
          <p:nvPr/>
        </p:nvGrpSpPr>
        <p:grpSpPr>
          <a:xfrm rot="0">
            <a:off x="15708236" y="8748825"/>
            <a:ext cx="1390500" cy="1074534"/>
            <a:chOff x="0" y="0"/>
            <a:chExt cx="1854000" cy="1432712"/>
          </a:xfrm>
        </p:grpSpPr>
        <p:sp>
          <p:nvSpPr>
            <p:cNvPr name="Freeform 62" id="62"/>
            <p:cNvSpPr/>
            <p:nvPr/>
          </p:nvSpPr>
          <p:spPr>
            <a:xfrm flipH="false" flipV="false" rot="0">
              <a:off x="0" y="0"/>
              <a:ext cx="1854000" cy="1432712"/>
            </a:xfrm>
            <a:custGeom>
              <a:avLst/>
              <a:gdLst/>
              <a:ahLst/>
              <a:cxnLst/>
              <a:rect r="r" b="b" t="t" l="l"/>
              <a:pathLst>
                <a:path h="1432712" w="1854000">
                  <a:moveTo>
                    <a:pt x="0" y="0"/>
                  </a:moveTo>
                  <a:lnTo>
                    <a:pt x="1854000" y="0"/>
                  </a:lnTo>
                  <a:lnTo>
                    <a:pt x="1854000" y="1432712"/>
                  </a:lnTo>
                  <a:lnTo>
                    <a:pt x="0" y="1432712"/>
                  </a:lnTo>
                  <a:close/>
                </a:path>
              </a:pathLst>
            </a:custGeom>
            <a:solidFill>
              <a:srgbClr val="000000">
                <a:alpha val="0"/>
              </a:srgbClr>
            </a:solidFill>
          </p:spPr>
        </p:sp>
        <p:sp>
          <p:nvSpPr>
            <p:cNvPr name="TextBox 63" id="63"/>
            <p:cNvSpPr txBox="true"/>
            <p:nvPr/>
          </p:nvSpPr>
          <p:spPr>
            <a:xfrm>
              <a:off x="0" y="-19050"/>
              <a:ext cx="1854000" cy="1451762"/>
            </a:xfrm>
            <a:prstGeom prst="rect">
              <a:avLst/>
            </a:prstGeom>
          </p:spPr>
          <p:txBody>
            <a:bodyPr anchor="ctr" rtlCol="false" tIns="0" lIns="0" bIns="0" rIns="0"/>
            <a:lstStyle/>
            <a:p>
              <a:pPr algn="l">
                <a:lnSpc>
                  <a:spcPts val="2340"/>
                </a:lnSpc>
              </a:pPr>
              <a:r>
                <a:rPr lang="en-US" sz="1950">
                  <a:solidFill>
                    <a:srgbClr val="000000"/>
                  </a:solidFill>
                  <a:latin typeface="Poppins"/>
                  <a:ea typeface="Poppins"/>
                  <a:cs typeface="Poppins"/>
                  <a:sym typeface="Poppins"/>
                </a:rPr>
                <a:t>One special character</a:t>
              </a:r>
            </a:p>
          </p:txBody>
        </p:sp>
      </p:grpSp>
      <p:grpSp>
        <p:nvGrpSpPr>
          <p:cNvPr name="Group 64" id="64"/>
          <p:cNvGrpSpPr/>
          <p:nvPr/>
        </p:nvGrpSpPr>
        <p:grpSpPr>
          <a:xfrm rot="0">
            <a:off x="14771778" y="8748825"/>
            <a:ext cx="755550" cy="755550"/>
            <a:chOff x="0" y="0"/>
            <a:chExt cx="1007400" cy="1007400"/>
          </a:xfrm>
        </p:grpSpPr>
        <p:sp>
          <p:nvSpPr>
            <p:cNvPr name="Freeform 65" id="65"/>
            <p:cNvSpPr/>
            <p:nvPr/>
          </p:nvSpPr>
          <p:spPr>
            <a:xfrm flipH="false" flipV="false" rot="0">
              <a:off x="0" y="0"/>
              <a:ext cx="1007364" cy="1007364"/>
            </a:xfrm>
            <a:custGeom>
              <a:avLst/>
              <a:gdLst/>
              <a:ahLst/>
              <a:cxnLst/>
              <a:rect r="r" b="b" t="t" l="l"/>
              <a:pathLst>
                <a:path h="1007364" w="1007364">
                  <a:moveTo>
                    <a:pt x="0" y="503682"/>
                  </a:moveTo>
                  <a:cubicBezTo>
                    <a:pt x="0" y="225552"/>
                    <a:pt x="225552" y="0"/>
                    <a:pt x="503682" y="0"/>
                  </a:cubicBezTo>
                  <a:cubicBezTo>
                    <a:pt x="781812" y="0"/>
                    <a:pt x="1007364" y="225552"/>
                    <a:pt x="1007364" y="503682"/>
                  </a:cubicBezTo>
                  <a:cubicBezTo>
                    <a:pt x="1007364" y="781812"/>
                    <a:pt x="781939" y="1007364"/>
                    <a:pt x="503682" y="1007364"/>
                  </a:cubicBezTo>
                  <a:cubicBezTo>
                    <a:pt x="225425" y="1007364"/>
                    <a:pt x="0" y="781939"/>
                    <a:pt x="0" y="503682"/>
                  </a:cubicBezTo>
                  <a:close/>
                </a:path>
              </a:pathLst>
            </a:custGeom>
            <a:solidFill>
              <a:srgbClr val="A2C4C9"/>
            </a:solidFill>
          </p:spPr>
        </p:sp>
        <p:sp>
          <p:nvSpPr>
            <p:cNvPr name="TextBox 66" id="66"/>
            <p:cNvSpPr txBox="true"/>
            <p:nvPr/>
          </p:nvSpPr>
          <p:spPr>
            <a:xfrm>
              <a:off x="0" y="-19050"/>
              <a:ext cx="1007400" cy="1026450"/>
            </a:xfrm>
            <a:prstGeom prst="rect">
              <a:avLst/>
            </a:prstGeom>
          </p:spPr>
          <p:txBody>
            <a:bodyPr anchor="ctr" rtlCol="false" tIns="50800" lIns="50800" bIns="50800" rIns="50800"/>
            <a:lstStyle/>
            <a:p>
              <a:pPr algn="ctr">
                <a:lnSpc>
                  <a:spcPts val="3779"/>
                </a:lnSpc>
              </a:pPr>
              <a:r>
                <a:rPr lang="en-US" b="true" sz="3150">
                  <a:solidFill>
                    <a:srgbClr val="FFFFFF"/>
                  </a:solidFill>
                  <a:latin typeface="Poppins Bold"/>
                  <a:ea typeface="Poppins Bold"/>
                  <a:cs typeface="Poppins Bold"/>
                  <a:sym typeface="Poppins Bold"/>
                </a:rPr>
                <a:t>!</a:t>
              </a:r>
            </a:p>
          </p:txBody>
        </p:sp>
      </p:grpSp>
      <p:sp>
        <p:nvSpPr>
          <p:cNvPr name="AutoShape 67" id="67"/>
          <p:cNvSpPr/>
          <p:nvPr/>
        </p:nvSpPr>
        <p:spPr>
          <a:xfrm rot="5913">
            <a:off x="752725" y="8192025"/>
            <a:ext cx="16612450" cy="0"/>
          </a:xfrm>
          <a:prstGeom prst="line">
            <a:avLst/>
          </a:prstGeom>
          <a:ln cap="rnd" w="19050">
            <a:solidFill>
              <a:srgbClr val="D0E0E3"/>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DAGiX5puN2Y</dc:identifier>
  <dcterms:modified xsi:type="dcterms:W3CDTF">2011-08-01T06:04:30Z</dcterms:modified>
  <cp:revision>1</cp:revision>
  <dc:title>Careit Express For Schools</dc:title>
</cp:coreProperties>
</file>